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0" r:id="rId15"/>
    <p:sldId id="275" r:id="rId16"/>
    <p:sldId id="269" r:id="rId17"/>
    <p:sldId id="271" r:id="rId18"/>
    <p:sldId id="272" r:id="rId19"/>
    <p:sldId id="274" r:id="rId20"/>
    <p:sldId id="276" r:id="rId21"/>
    <p:sldId id="279" r:id="rId22"/>
    <p:sldId id="280" r:id="rId23"/>
    <p:sldId id="281" r:id="rId24"/>
    <p:sldId id="282" r:id="rId25"/>
    <p:sldId id="290" r:id="rId26"/>
    <p:sldId id="284" r:id="rId27"/>
    <p:sldId id="287" r:id="rId28"/>
    <p:sldId id="288" r:id="rId29"/>
    <p:sldId id="289" r:id="rId30"/>
    <p:sldId id="286" r:id="rId31"/>
    <p:sldId id="291" r:id="rId32"/>
    <p:sldId id="277" r:id="rId33"/>
    <p:sldId id="278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A77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10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6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8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2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7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5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2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7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2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5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5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Video 16">
            <a:extLst>
              <a:ext uri="{FF2B5EF4-FFF2-40B4-BE49-F238E27FC236}">
                <a16:creationId xmlns:a16="http://schemas.microsoft.com/office/drawing/2014/main" id="{9C2FD2AE-7A88-EE20-AD14-5FCF65C665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A0E8C-674C-4CB7-A0F0-F6583273E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chemeClr val="bg1"/>
                </a:solidFill>
              </a:rPr>
              <a:t>Statistica psicometrica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128D0-40FE-4F6E-AA96-66554B877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Esercitazione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6 aprile 2022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Rosa Fabbricatore (rosa.fabbricatore@unina.it)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87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3ED085-8EB5-49BC-9F7F-9E17FBDF1246}"/>
              </a:ext>
            </a:extLst>
          </p:cNvPr>
          <p:cNvSpPr txBox="1">
            <a:spLocks/>
          </p:cNvSpPr>
          <p:nvPr/>
        </p:nvSpPr>
        <p:spPr>
          <a:xfrm>
            <a:off x="373627" y="68735"/>
            <a:ext cx="11367416" cy="1283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Domanda 3:</a:t>
            </a:r>
          </a:p>
          <a:p>
            <a:pPr marL="0" indent="0" algn="just"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 base alle risposte date ad un test di matematica, 15 studenti sono stati classificati in tre categorie in base alla loro abilità: bassa, media e alta. La </a:t>
            </a:r>
            <a:r>
              <a:rPr lang="it-IT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frequenza relativa cumulata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 ciascuna categoria è rispettivamente 0.133, 0.667 e 1. </a:t>
            </a:r>
          </a:p>
          <a:p>
            <a:pPr marL="0" indent="0" algn="just">
              <a:buNone/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 studenti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ci sono in ogni categoria?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C254F46-1452-4E10-8D82-33DE55861A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73627" y="1521438"/>
              <a:ext cx="6036698" cy="2327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4546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871070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1310393">
                      <a:extLst>
                        <a:ext uri="{9D8B030D-6E8A-4147-A177-3AD203B41FA5}">
                          <a16:colId xmlns:a16="http://schemas.microsoft.com/office/drawing/2014/main" val="116534519"/>
                        </a:ext>
                      </a:extLst>
                    </a:gridCol>
                    <a:gridCol w="882786">
                      <a:extLst>
                        <a:ext uri="{9D8B030D-6E8A-4147-A177-3AD203B41FA5}">
                          <a16:colId xmlns:a16="http://schemas.microsoft.com/office/drawing/2014/main" val="1174913837"/>
                        </a:ext>
                      </a:extLst>
                    </a:gridCol>
                    <a:gridCol w="2247903">
                      <a:extLst>
                        <a:ext uri="{9D8B030D-6E8A-4147-A177-3AD203B41FA5}">
                          <a16:colId xmlns:a16="http://schemas.microsoft.com/office/drawing/2014/main" val="2881244300"/>
                        </a:ext>
                      </a:extLst>
                    </a:gridCol>
                  </a:tblGrid>
                  <a:tr h="3884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Modalità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assoluta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relativa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relativa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435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it-IT" sz="110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1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1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oMath>
                          </a14:m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   o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435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it-IT" sz="110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100" b="0" i="1" baseline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1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1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oMath>
                          </a14:m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   o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435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it-IT" sz="110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100" b="0" i="1" baseline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sz="1100" b="0" i="0" baseline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1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1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oMath>
                          </a14:m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    o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  <a:tr h="2358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99438081"/>
                      </a:ext>
                    </a:extLst>
                  </a:tr>
                  <a:tr h="5096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it-IT" sz="11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it-IT" sz="11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1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it-IT" sz="11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1100" b="0" i="1" baseline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1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1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   o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it-IT" sz="11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it-IT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it-IT" sz="11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1100" b="0" i="1" baseline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it-IT" sz="1100" b="0" i="1" baseline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1100" b="0" i="1" baseline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100" b="0" i="1" baseline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it-IT" sz="1100" b="0" i="1" baseline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it-IT" sz="1100" b="0" i="1" baseline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69485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C254F46-1452-4E10-8D82-33DE55861A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73627" y="1521438"/>
              <a:ext cx="6036698" cy="2327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4546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871070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1310393">
                      <a:extLst>
                        <a:ext uri="{9D8B030D-6E8A-4147-A177-3AD203B41FA5}">
                          <a16:colId xmlns:a16="http://schemas.microsoft.com/office/drawing/2014/main" val="116534519"/>
                        </a:ext>
                      </a:extLst>
                    </a:gridCol>
                    <a:gridCol w="882786">
                      <a:extLst>
                        <a:ext uri="{9D8B030D-6E8A-4147-A177-3AD203B41FA5}">
                          <a16:colId xmlns:a16="http://schemas.microsoft.com/office/drawing/2014/main" val="1174913837"/>
                        </a:ext>
                      </a:extLst>
                    </a:gridCol>
                    <a:gridCol w="2247903">
                      <a:extLst>
                        <a:ext uri="{9D8B030D-6E8A-4147-A177-3AD203B41FA5}">
                          <a16:colId xmlns:a16="http://schemas.microsoft.com/office/drawing/2014/main" val="2881244300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Modalità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assoluta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relativa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relativa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7744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0" t="-114516" r="-734454" b="-6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916" t="-114516" r="-511189" b="-6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326" t="-114516" r="-240000" b="-6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655" t="-114516" r="-255862" b="-6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835" t="-114516" r="-542" b="-6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7744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0" t="-214516" r="-734454" b="-5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916" t="-214516" r="-511189" b="-5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326" t="-214516" r="-240000" b="-5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655" t="-214516" r="-255862" b="-5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835" t="-214516" r="-542" b="-5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7744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0" t="-309524" r="-734454" b="-4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916" t="-309524" r="-511189" b="-4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326" t="-309524" r="-240000" b="-4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655" t="-309524" r="-255862" b="-4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835" t="-309524" r="-542" b="-40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0" t="-614286" r="-734454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916" t="-614286" r="-511189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326" t="-614286" r="-240000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655" t="-614286" r="-255862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835" t="-614286" r="-542" b="-51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9438081"/>
                      </a:ext>
                    </a:extLst>
                  </a:tr>
                  <a:tr h="50966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0" t="-357143" r="-734454" b="-1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916" t="-357143" r="-511189" b="-1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326" t="-357143" r="-240000" b="-1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655" t="-357143" r="-255862" b="-1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835" t="-357143" r="-542" b="-155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94852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0DA432AA-F2E6-46E1-B16C-320BF407E5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588287"/>
                  </p:ext>
                </p:extLst>
              </p:nvPr>
            </p:nvGraphicFramePr>
            <p:xfrm>
              <a:off x="791651" y="4801958"/>
              <a:ext cx="5200650" cy="163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3695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932076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989490">
                      <a:extLst>
                        <a:ext uri="{9D8B030D-6E8A-4147-A177-3AD203B41FA5}">
                          <a16:colId xmlns:a16="http://schemas.microsoft.com/office/drawing/2014/main" val="1898855705"/>
                        </a:ext>
                      </a:extLst>
                    </a:gridCol>
                    <a:gridCol w="997502">
                      <a:extLst>
                        <a:ext uri="{9D8B030D-6E8A-4147-A177-3AD203B41FA5}">
                          <a16:colId xmlns:a16="http://schemas.microsoft.com/office/drawing/2014/main" val="116534519"/>
                        </a:ext>
                      </a:extLst>
                    </a:gridCol>
                    <a:gridCol w="1457887">
                      <a:extLst>
                        <a:ext uri="{9D8B030D-6E8A-4147-A177-3AD203B41FA5}">
                          <a16:colId xmlns:a16="http://schemas.microsoft.com/office/drawing/2014/main" val="1174913837"/>
                        </a:ext>
                      </a:extLst>
                    </a:gridCol>
                  </a:tblGrid>
                  <a:tr h="597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Modalità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  <a:p>
                          <a:pPr algn="ctr"/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assoluta </a:t>
                          </a:r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cumulata</a:t>
                          </a:r>
                        </a:p>
                        <a:p>
                          <a:pPr algn="ctr"/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relativa</a:t>
                          </a:r>
                        </a:p>
                        <a:p>
                          <a:pPr algn="ctr"/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relativa cumulata</a:t>
                          </a:r>
                        </a:p>
                        <a:p>
                          <a:pPr algn="ctr"/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baseline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it-IT" sz="1200" b="0" i="1" baseline="0" smtClean="0">
                                    <a:latin typeface="Cambria Math" panose="02040503050406030204" pitchFamily="18" charset="0"/>
                                  </a:rPr>
                                  <m:t>𝑎𝑠𝑠𝑎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0.133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𝑏𝑎𝑠𝑠𝑎</m:t>
                                    </m:r>
                                  </m:sub>
                                </m:s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=0.133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baseline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sz="1200" b="0" i="1" baseline="0" smtClean="0">
                                    <a:latin typeface="Cambria Math" panose="02040503050406030204" pitchFamily="18" charset="0"/>
                                  </a:rPr>
                                  <m:t>𝑒𝑑𝑖𝑎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𝑚𝑒𝑑𝑖𝑎</m:t>
                                    </m:r>
                                  </m:sub>
                                </m:s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=0.667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baseline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it-IT" sz="1200" b="0" i="1" baseline="0" smtClean="0">
                                    <a:latin typeface="Cambria Math" panose="02040503050406030204" pitchFamily="18" charset="0"/>
                                  </a:rPr>
                                  <m:t>𝑙𝑡𝑎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0.333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𝑎𝑙𝑡𝑎</m:t>
                                    </m:r>
                                  </m:sub>
                                </m:s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12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0DA432AA-F2E6-46E1-B16C-320BF407E5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588287"/>
                  </p:ext>
                </p:extLst>
              </p:nvPr>
            </p:nvGraphicFramePr>
            <p:xfrm>
              <a:off x="791651" y="4801958"/>
              <a:ext cx="5200650" cy="163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3695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932076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989490">
                      <a:extLst>
                        <a:ext uri="{9D8B030D-6E8A-4147-A177-3AD203B41FA5}">
                          <a16:colId xmlns:a16="http://schemas.microsoft.com/office/drawing/2014/main" val="1898855705"/>
                        </a:ext>
                      </a:extLst>
                    </a:gridCol>
                    <a:gridCol w="997502">
                      <a:extLst>
                        <a:ext uri="{9D8B030D-6E8A-4147-A177-3AD203B41FA5}">
                          <a16:colId xmlns:a16="http://schemas.microsoft.com/office/drawing/2014/main" val="116534519"/>
                        </a:ext>
                      </a:extLst>
                    </a:gridCol>
                    <a:gridCol w="1457887">
                      <a:extLst>
                        <a:ext uri="{9D8B030D-6E8A-4147-A177-3AD203B41FA5}">
                          <a16:colId xmlns:a16="http://schemas.microsoft.com/office/drawing/2014/main" val="117491383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1" t="-952" r="-534815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889" t="-952" r="-371895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7301" t="-952" r="-249080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5610" t="-952" r="-147561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741" t="-952" r="-1255" b="-15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1" t="-192727" r="-534815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0.133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741" t="-192727" r="-1255" b="-2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1" t="-298148" r="-534815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741" t="-298148" r="-1255" b="-1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1" t="-390909" r="-534815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0.333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741" t="-390909" r="-1255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67A17D-3DE2-40FC-9335-C6150B16B3B0}"/>
                  </a:ext>
                </a:extLst>
              </p:cNvPr>
              <p:cNvSpPr txBox="1"/>
              <p:nvPr/>
            </p:nvSpPr>
            <p:spPr>
              <a:xfrm>
                <a:off x="6543671" y="1509351"/>
                <a:ext cx="5416447" cy="5855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Per passare dalla frequenza relativa cumulata a quella assoluta, come richiesto nell’esercizio, è necessario:</a:t>
                </a:r>
              </a:p>
              <a:p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1. </a:t>
                </a:r>
                <a:r>
                  <a:rPr lang="it-IT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Ottenere la frequenza cumulata</a:t>
                </a:r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: moltiplicare la frequenza relativa cumulata corrispondente alla modalità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per il totale delle unità </a:t>
                </a:r>
                <a14:m>
                  <m:oMath xmlns:m="http://schemas.openxmlformats.org/officeDocument/2006/math"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(formula inversa usando le </a:t>
                </a:r>
                <a:r>
                  <a:rPr lang="it-IT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frequenze cumulate</a:t>
                </a:r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Esempio: </a:t>
                </a:r>
              </a:p>
              <a:p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</m:oMath>
                  </m:oMathPara>
                </a14:m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Esempio esercizio: </a:t>
                </a:r>
              </a:p>
              <a:p>
                <a:endParaRPr lang="it-IT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𝑚𝑒𝑑𝑖𝑎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𝑚𝑒𝑑𝑖𝑎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=0.667×15=10</m:t>
                      </m:r>
                    </m:oMath>
                  </m:oMathPara>
                </a14:m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it-IT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Sottrarre dalla frequenza cumulata </a:t>
                </a:r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corrispondente alla modalità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la frequenza cumulata corrispondente alla modalità precedente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it-IT" sz="6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6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it-IT" sz="1400" dirty="0">
                    <a:solidFill>
                      <a:srgbClr val="FF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it-IT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it-IT" sz="1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Esempio esercizio: </a:t>
                </a:r>
              </a:p>
              <a:p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𝑎𝑙𝑡𝑎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𝑎𝑙𝑡𝑎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𝑚𝑒𝑑𝑖𝑎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=15−10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67A17D-3DE2-40FC-9335-C6150B16B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671" y="1509351"/>
                <a:ext cx="5416447" cy="5855449"/>
              </a:xfrm>
              <a:prstGeom prst="rect">
                <a:avLst/>
              </a:prstGeom>
              <a:blipFill>
                <a:blip r:embed="rId4"/>
                <a:stretch>
                  <a:fillRect l="-337" t="-208" r="-2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BFBC7F6B-0DF1-4346-90FD-F3D8CB08632A}"/>
              </a:ext>
            </a:extLst>
          </p:cNvPr>
          <p:cNvSpPr/>
          <p:nvPr/>
        </p:nvSpPr>
        <p:spPr>
          <a:xfrm rot="16200000">
            <a:off x="9294199" y="4973478"/>
            <a:ext cx="290151" cy="723900"/>
          </a:xfrm>
          <a:prstGeom prst="leftBrace">
            <a:avLst>
              <a:gd name="adj1" fmla="val 8333"/>
              <a:gd name="adj2" fmla="val 5131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22299-87E3-4945-A126-FC4B266AD5C7}"/>
              </a:ext>
            </a:extLst>
          </p:cNvPr>
          <p:cNvSpPr/>
          <p:nvPr/>
        </p:nvSpPr>
        <p:spPr>
          <a:xfrm>
            <a:off x="9534526" y="5525145"/>
            <a:ext cx="285750" cy="29015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FCFFFB-236D-4A9A-B782-565CEA250174}"/>
              </a:ext>
            </a:extLst>
          </p:cNvPr>
          <p:cNvSpPr/>
          <p:nvPr/>
        </p:nvSpPr>
        <p:spPr>
          <a:xfrm>
            <a:off x="10558458" y="5449788"/>
            <a:ext cx="426470" cy="37503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478CE7-AD74-40E2-A491-73DCFB6A6143}"/>
              </a:ext>
            </a:extLst>
          </p:cNvPr>
          <p:cNvSpPr/>
          <p:nvPr/>
        </p:nvSpPr>
        <p:spPr>
          <a:xfrm>
            <a:off x="10958505" y="5449788"/>
            <a:ext cx="426470" cy="37503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3D1C91-707B-468E-8B69-46221189F734}"/>
              </a:ext>
            </a:extLst>
          </p:cNvPr>
          <p:cNvSpPr/>
          <p:nvPr/>
        </p:nvSpPr>
        <p:spPr>
          <a:xfrm>
            <a:off x="9896473" y="5496570"/>
            <a:ext cx="285750" cy="29015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03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3ED085-8EB5-49BC-9F7F-9E17FBDF1246}"/>
              </a:ext>
            </a:extLst>
          </p:cNvPr>
          <p:cNvSpPr txBox="1">
            <a:spLocks/>
          </p:cNvSpPr>
          <p:nvPr/>
        </p:nvSpPr>
        <p:spPr>
          <a:xfrm>
            <a:off x="373627" y="68735"/>
            <a:ext cx="11367416" cy="1283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Domanda 3:</a:t>
            </a:r>
          </a:p>
          <a:p>
            <a:pPr marL="0" indent="0" algn="just"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 base alle risposte date ad un test di matematica, 15 studenti sono stati classificati in tre categorie in base alla loro abilità: bassa, media e alta. La </a:t>
            </a:r>
            <a:r>
              <a:rPr lang="it-IT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frequenza relativa cumulata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 ciascuna categoria è rispettivamente 0.133, 0.667 e 1. </a:t>
            </a:r>
          </a:p>
          <a:p>
            <a:pPr marL="0" indent="0" algn="just">
              <a:buNone/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 studenti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ci sono in ogni categoria?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C254F46-1452-4E10-8D82-33DE55861A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4390263"/>
                  </p:ext>
                </p:extLst>
              </p:nvPr>
            </p:nvGraphicFramePr>
            <p:xfrm>
              <a:off x="3038986" y="1651293"/>
              <a:ext cx="6036698" cy="2327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4546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871070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1310393">
                      <a:extLst>
                        <a:ext uri="{9D8B030D-6E8A-4147-A177-3AD203B41FA5}">
                          <a16:colId xmlns:a16="http://schemas.microsoft.com/office/drawing/2014/main" val="116534519"/>
                        </a:ext>
                      </a:extLst>
                    </a:gridCol>
                    <a:gridCol w="882786">
                      <a:extLst>
                        <a:ext uri="{9D8B030D-6E8A-4147-A177-3AD203B41FA5}">
                          <a16:colId xmlns:a16="http://schemas.microsoft.com/office/drawing/2014/main" val="1174913837"/>
                        </a:ext>
                      </a:extLst>
                    </a:gridCol>
                    <a:gridCol w="2247903">
                      <a:extLst>
                        <a:ext uri="{9D8B030D-6E8A-4147-A177-3AD203B41FA5}">
                          <a16:colId xmlns:a16="http://schemas.microsoft.com/office/drawing/2014/main" val="2881244300"/>
                        </a:ext>
                      </a:extLst>
                    </a:gridCol>
                  </a:tblGrid>
                  <a:tr h="3884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Modalità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assoluta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relativa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relativa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435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it-IT" sz="110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1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1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oMath>
                          </a14:m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   o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435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it-IT" sz="110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100" b="0" i="1" baseline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1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1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oMath>
                          </a14:m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   o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435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it-IT" sz="110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100" b="0" i="1" baseline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sz="1100" b="0" i="0" baseline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1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1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oMath>
                          </a14:m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    o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  <a:tr h="2358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99438081"/>
                      </a:ext>
                    </a:extLst>
                  </a:tr>
                  <a:tr h="5096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it-IT" sz="11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it-IT" sz="11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1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it-IT" sz="11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1100" b="0" i="1" baseline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1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1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   o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it-IT" sz="11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it-IT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it-IT" sz="11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1100" b="0" i="1" baseline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it-IT" sz="1100" b="0" i="1" baseline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1100" b="0" i="1" baseline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100" b="0" i="1" baseline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it-IT" sz="1100" b="0" i="1" baseline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it-IT" sz="1100" b="0" i="1" baseline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69485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C254F46-1452-4E10-8D82-33DE55861A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4390263"/>
                  </p:ext>
                </p:extLst>
              </p:nvPr>
            </p:nvGraphicFramePr>
            <p:xfrm>
              <a:off x="3038986" y="1651293"/>
              <a:ext cx="6036698" cy="2327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4546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871070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1310393">
                      <a:extLst>
                        <a:ext uri="{9D8B030D-6E8A-4147-A177-3AD203B41FA5}">
                          <a16:colId xmlns:a16="http://schemas.microsoft.com/office/drawing/2014/main" val="116534519"/>
                        </a:ext>
                      </a:extLst>
                    </a:gridCol>
                    <a:gridCol w="882786">
                      <a:extLst>
                        <a:ext uri="{9D8B030D-6E8A-4147-A177-3AD203B41FA5}">
                          <a16:colId xmlns:a16="http://schemas.microsoft.com/office/drawing/2014/main" val="1174913837"/>
                        </a:ext>
                      </a:extLst>
                    </a:gridCol>
                    <a:gridCol w="2247903">
                      <a:extLst>
                        <a:ext uri="{9D8B030D-6E8A-4147-A177-3AD203B41FA5}">
                          <a16:colId xmlns:a16="http://schemas.microsoft.com/office/drawing/2014/main" val="2881244300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Modalità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assoluta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relativa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relativa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7744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0" t="-114516" r="-734454" b="-6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916" t="-114516" r="-511189" b="-6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326" t="-114516" r="-240000" b="-6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655" t="-114516" r="-255862" b="-6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835" t="-114516" r="-542" b="-6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7744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0" t="-214516" r="-734454" b="-5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916" t="-214516" r="-511189" b="-5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326" t="-214516" r="-240000" b="-5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655" t="-214516" r="-255862" b="-5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835" t="-214516" r="-542" b="-5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7744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0" t="-309524" r="-734454" b="-4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916" t="-309524" r="-511189" b="-4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326" t="-309524" r="-240000" b="-4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655" t="-309524" r="-255862" b="-4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835" t="-309524" r="-542" b="-40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0" t="-614286" r="-734454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916" t="-614286" r="-511189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326" t="-614286" r="-240000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655" t="-614286" r="-255862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835" t="-614286" r="-542" b="-51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9438081"/>
                      </a:ext>
                    </a:extLst>
                  </a:tr>
                  <a:tr h="50966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0" t="-357143" r="-734454" b="-1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916" t="-357143" r="-511189" b="-1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326" t="-357143" r="-240000" b="-1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655" t="-357143" r="-255862" b="-1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835" t="-357143" r="-542" b="-155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94852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0DA432AA-F2E6-46E1-B16C-320BF407E5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919402"/>
                  </p:ext>
                </p:extLst>
              </p:nvPr>
            </p:nvGraphicFramePr>
            <p:xfrm>
              <a:off x="750090" y="4518408"/>
              <a:ext cx="5200650" cy="163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3695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932076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989490">
                      <a:extLst>
                        <a:ext uri="{9D8B030D-6E8A-4147-A177-3AD203B41FA5}">
                          <a16:colId xmlns:a16="http://schemas.microsoft.com/office/drawing/2014/main" val="1898855705"/>
                        </a:ext>
                      </a:extLst>
                    </a:gridCol>
                    <a:gridCol w="997502">
                      <a:extLst>
                        <a:ext uri="{9D8B030D-6E8A-4147-A177-3AD203B41FA5}">
                          <a16:colId xmlns:a16="http://schemas.microsoft.com/office/drawing/2014/main" val="116534519"/>
                        </a:ext>
                      </a:extLst>
                    </a:gridCol>
                    <a:gridCol w="1457887">
                      <a:extLst>
                        <a:ext uri="{9D8B030D-6E8A-4147-A177-3AD203B41FA5}">
                          <a16:colId xmlns:a16="http://schemas.microsoft.com/office/drawing/2014/main" val="1174913837"/>
                        </a:ext>
                      </a:extLst>
                    </a:gridCol>
                  </a:tblGrid>
                  <a:tr h="597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Modalità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  <a:p>
                          <a:pPr algn="ctr"/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assoluta </a:t>
                          </a:r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cumulata</a:t>
                          </a:r>
                        </a:p>
                        <a:p>
                          <a:pPr algn="ctr"/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relativa</a:t>
                          </a:r>
                        </a:p>
                        <a:p>
                          <a:pPr algn="ctr"/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relativa cumulata</a:t>
                          </a:r>
                        </a:p>
                        <a:p>
                          <a:pPr algn="ctr"/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baseline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it-IT" sz="1200" b="0" i="1" baseline="0" smtClean="0">
                                    <a:latin typeface="Cambria Math" panose="02040503050406030204" pitchFamily="18" charset="0"/>
                                  </a:rPr>
                                  <m:t>𝑎𝑠𝑠𝑎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0.133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𝑏𝑎𝑠𝑠𝑎</m:t>
                                    </m:r>
                                  </m:sub>
                                </m:s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=0.133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baseline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sz="1200" b="0" i="1" baseline="0" smtClean="0">
                                    <a:latin typeface="Cambria Math" panose="02040503050406030204" pitchFamily="18" charset="0"/>
                                  </a:rPr>
                                  <m:t>𝑒𝑑𝑖𝑎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𝑚𝑒𝑑𝑖𝑎</m:t>
                                    </m:r>
                                  </m:sub>
                                </m:s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=0.667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baseline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it-IT" sz="1200" b="0" i="1" baseline="0" smtClean="0">
                                    <a:latin typeface="Cambria Math" panose="02040503050406030204" pitchFamily="18" charset="0"/>
                                  </a:rPr>
                                  <m:t>𝑙𝑡𝑎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𝑎𝑙𝑡𝑎</m:t>
                                    </m:r>
                                  </m:sub>
                                </m:s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12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0DA432AA-F2E6-46E1-B16C-320BF407E5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919402"/>
                  </p:ext>
                </p:extLst>
              </p:nvPr>
            </p:nvGraphicFramePr>
            <p:xfrm>
              <a:off x="750090" y="4518408"/>
              <a:ext cx="5200650" cy="163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3695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932076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989490">
                      <a:extLst>
                        <a:ext uri="{9D8B030D-6E8A-4147-A177-3AD203B41FA5}">
                          <a16:colId xmlns:a16="http://schemas.microsoft.com/office/drawing/2014/main" val="1898855705"/>
                        </a:ext>
                      </a:extLst>
                    </a:gridCol>
                    <a:gridCol w="997502">
                      <a:extLst>
                        <a:ext uri="{9D8B030D-6E8A-4147-A177-3AD203B41FA5}">
                          <a16:colId xmlns:a16="http://schemas.microsoft.com/office/drawing/2014/main" val="116534519"/>
                        </a:ext>
                      </a:extLst>
                    </a:gridCol>
                    <a:gridCol w="1457887">
                      <a:extLst>
                        <a:ext uri="{9D8B030D-6E8A-4147-A177-3AD203B41FA5}">
                          <a16:colId xmlns:a16="http://schemas.microsoft.com/office/drawing/2014/main" val="117491383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1" t="-952" r="-534074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889" t="-952" r="-371242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7301" t="-952" r="-248466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5610" t="-952" r="-146951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741" t="-952" r="-837" b="-15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1" t="-192727" r="-534074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0.133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741" t="-192727" r="-837" b="-2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1" t="-298148" r="-534074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741" t="-298148" r="-837" b="-1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1" t="-390909" r="-534074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741" t="-390909" r="-837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67A17D-3DE2-40FC-9335-C6150B16B3B0}"/>
                  </a:ext>
                </a:extLst>
              </p:cNvPr>
              <p:cNvSpPr txBox="1"/>
              <p:nvPr/>
            </p:nvSpPr>
            <p:spPr>
              <a:xfrm>
                <a:off x="6410325" y="4398122"/>
                <a:ext cx="542925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Soluzione dell’esercizio (usando le </a:t>
                </a:r>
                <a:r>
                  <a:rPr lang="it-IT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frequenze relative</a:t>
                </a:r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</a:p>
              <a:p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𝑏𝑎𝑠𝑠𝑎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𝑏𝑎𝑠𝑠𝑎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=0.133×15=2</m:t>
                      </m:r>
                    </m:oMath>
                  </m:oMathPara>
                </a14:m>
                <a:endParaRPr lang="it-I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𝑚𝑒𝑑𝑖𝑎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𝑚𝑒𝑑𝑖𝑎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𝑏𝑎𝑠𝑠𝑎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=(0.667−0.133)×15=8</m:t>
                      </m:r>
                    </m:oMath>
                  </m:oMathPara>
                </a14:m>
                <a:endParaRPr lang="it-I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𝑎𝑙𝑡𝑎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𝑎𝑙𝑡𝑜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𝑚𝑒𝑑𝑖𝑎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=(1−0.667)×15=5</m:t>
                      </m:r>
                    </m:oMath>
                  </m:oMathPara>
                </a14:m>
                <a:endParaRPr lang="it-I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67A17D-3DE2-40FC-9335-C6150B16B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25" y="4398122"/>
                <a:ext cx="5429250" cy="1754326"/>
              </a:xfrm>
              <a:prstGeom prst="rect">
                <a:avLst/>
              </a:prstGeom>
              <a:blipFill>
                <a:blip r:embed="rId4"/>
                <a:stretch>
                  <a:fillRect t="-347" b="-13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73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71A4-7EFC-4EA5-9EF6-BEE15C89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Misure di tendenza centrale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FC7ED-747D-4B08-A1E1-0B68026BD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03" y="2369869"/>
            <a:ext cx="11080955" cy="1641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Domanda 4:</a:t>
            </a:r>
          </a:p>
          <a:p>
            <a:pPr marL="0" indent="0" algn="just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 redditi giornalieri (in €) di un campione di 9 lavoratori part-time sono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 Calcolare la media aritmetica.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9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3ED085-8EB5-49BC-9F7F-9E17FBDF1246}"/>
              </a:ext>
            </a:extLst>
          </p:cNvPr>
          <p:cNvSpPr txBox="1">
            <a:spLocks/>
          </p:cNvSpPr>
          <p:nvPr/>
        </p:nvSpPr>
        <p:spPr>
          <a:xfrm>
            <a:off x="373627" y="176981"/>
            <a:ext cx="11367416" cy="1149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Domanda 4: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 redditi giornalieri (in €) di un campione di 9 lavoratori part-time sono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Calcolare la media aritmetica.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18D29B-8A14-4B9C-A7B0-F876DAF6BAD7}"/>
                  </a:ext>
                </a:extLst>
              </p:cNvPr>
              <p:cNvSpPr txBox="1"/>
              <p:nvPr/>
            </p:nvSpPr>
            <p:spPr>
              <a:xfrm>
                <a:off x="2572945" y="3372248"/>
                <a:ext cx="8192858" cy="656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50+75+51+77+70+55+54+78+52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62.44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18D29B-8A14-4B9C-A7B0-F876DAF6B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945" y="3372248"/>
                <a:ext cx="8192858" cy="6565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8138594-3E84-41F7-B339-35ADD5400B7F}"/>
              </a:ext>
            </a:extLst>
          </p:cNvPr>
          <p:cNvSpPr txBox="1"/>
          <p:nvPr/>
        </p:nvSpPr>
        <p:spPr>
          <a:xfrm>
            <a:off x="749836" y="2326080"/>
            <a:ext cx="10400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media aritmetica è data dalla somma delle modalità osservate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all’interno di un collettivo statistico diviso il numero totale di osservazioni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60FE5F-D8C1-48F4-8856-A37B24D6ED37}"/>
              </a:ext>
            </a:extLst>
          </p:cNvPr>
          <p:cNvSpPr txBox="1"/>
          <p:nvPr/>
        </p:nvSpPr>
        <p:spPr>
          <a:xfrm>
            <a:off x="678426" y="4929506"/>
            <a:ext cx="11062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la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090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3ED085-8EB5-49BC-9F7F-9E17FBDF1246}"/>
              </a:ext>
            </a:extLst>
          </p:cNvPr>
          <p:cNvSpPr txBox="1">
            <a:spLocks/>
          </p:cNvSpPr>
          <p:nvPr/>
        </p:nvSpPr>
        <p:spPr>
          <a:xfrm>
            <a:off x="373627" y="176981"/>
            <a:ext cx="11367416" cy="1149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Domanda 4: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 redditi giornalieri (in €) di un campione di 9 lavoratori part-time sono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Calcolare la media aritmetica.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60FE5F-D8C1-48F4-8856-A37B24D6ED37}"/>
              </a:ext>
            </a:extLst>
          </p:cNvPr>
          <p:cNvSpPr txBox="1"/>
          <p:nvPr/>
        </p:nvSpPr>
        <p:spPr>
          <a:xfrm>
            <a:off x="477494" y="1577251"/>
            <a:ext cx="112635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è la modalità che presenta l’unità statistica che occupa la posizione centrale nella serie ordinata.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Pertanto, per calcolare la mediana bisogna innanzitutto ordinare le modalità in ordine crescente: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51, 52 , 54, 55, 70, 75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FFBDA0-E62B-44F8-939B-CC1442494187}"/>
              </a:ext>
            </a:extLst>
          </p:cNvPr>
          <p:cNvSpPr txBox="1"/>
          <p:nvPr/>
        </p:nvSpPr>
        <p:spPr>
          <a:xfrm>
            <a:off x="477494" y="377718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Posizione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della mediana (posizione centrale):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798ED8-A720-414E-8646-9C3DB602E2AF}"/>
                  </a:ext>
                </a:extLst>
              </p:cNvPr>
              <p:cNvSpPr txBox="1"/>
              <p:nvPr/>
            </p:nvSpPr>
            <p:spPr>
              <a:xfrm>
                <a:off x="2733368" y="4291805"/>
                <a:ext cx="6096000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𝑚𝑒𝑑𝑖𝑎𝑛𝑎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798ED8-A720-414E-8646-9C3DB602E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368" y="4291805"/>
                <a:ext cx="6096000" cy="6090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41C41A1-F6F2-4927-ABA4-CD7A4F05232F}"/>
              </a:ext>
            </a:extLst>
          </p:cNvPr>
          <p:cNvSpPr txBox="1"/>
          <p:nvPr/>
        </p:nvSpPr>
        <p:spPr>
          <a:xfrm>
            <a:off x="477494" y="5230838"/>
            <a:ext cx="10800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è la modalità che occupa la quinta posizione nella distribuzione ordinata delle osservazioni: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C6C874-83D0-48AE-A46D-DEACE805F275}"/>
              </a:ext>
            </a:extLst>
          </p:cNvPr>
          <p:cNvSpPr txBox="1"/>
          <p:nvPr/>
        </p:nvSpPr>
        <p:spPr>
          <a:xfrm>
            <a:off x="4296696" y="5930126"/>
            <a:ext cx="3578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51, 52 , 54, 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, 70, 75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4131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C60FE5F-D8C1-48F4-8856-A37B24D6ED37}"/>
              </a:ext>
            </a:extLst>
          </p:cNvPr>
          <p:cNvSpPr txBox="1"/>
          <p:nvPr/>
        </p:nvSpPr>
        <p:spPr>
          <a:xfrm>
            <a:off x="477495" y="302904"/>
            <a:ext cx="110287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 il numero di osservazioni è pari?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può essere ricavata come semisomma dei due valori (modalità) centrali (se il carattere considerato lo permette).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Esempio:                                            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51, 52 , 54, 55, 70, 75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78, 90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FFBDA0-E62B-44F8-939B-CC1442494187}"/>
              </a:ext>
            </a:extLst>
          </p:cNvPr>
          <p:cNvSpPr txBox="1"/>
          <p:nvPr/>
        </p:nvSpPr>
        <p:spPr>
          <a:xfrm>
            <a:off x="467662" y="239907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Posizione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dei due valori di posto centrale: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798ED8-A720-414E-8646-9C3DB602E2AF}"/>
                  </a:ext>
                </a:extLst>
              </p:cNvPr>
              <p:cNvSpPr txBox="1"/>
              <p:nvPr/>
            </p:nvSpPr>
            <p:spPr>
              <a:xfrm>
                <a:off x="4630993" y="3243431"/>
                <a:ext cx="6096000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798ED8-A720-414E-8646-9C3DB602E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993" y="3243431"/>
                <a:ext cx="6096000" cy="6090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41C41A1-F6F2-4927-ABA4-CD7A4F05232F}"/>
              </a:ext>
            </a:extLst>
          </p:cNvPr>
          <p:cNvSpPr txBox="1"/>
          <p:nvPr/>
        </p:nvSpPr>
        <p:spPr>
          <a:xfrm>
            <a:off x="467662" y="4327537"/>
            <a:ext cx="10800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modalità corrispondenti alle unità che occupano la quinta e sesta posizione sono: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C6C874-83D0-48AE-A46D-DEACE805F275}"/>
              </a:ext>
            </a:extLst>
          </p:cNvPr>
          <p:cNvSpPr txBox="1"/>
          <p:nvPr/>
        </p:nvSpPr>
        <p:spPr>
          <a:xfrm>
            <a:off x="4306530" y="5038709"/>
            <a:ext cx="3972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51, 52 , 54, 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, 75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78, 90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3AE678-9B6E-42FE-A86E-471164C81E1A}"/>
                  </a:ext>
                </a:extLst>
              </p:cNvPr>
              <p:cNvSpPr txBox="1"/>
              <p:nvPr/>
            </p:nvSpPr>
            <p:spPr>
              <a:xfrm>
                <a:off x="2428568" y="3246191"/>
                <a:ext cx="2989006" cy="63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3AE678-9B6E-42FE-A86E-471164C81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568" y="3246191"/>
                <a:ext cx="2989006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B4E4AB-C5A2-4735-9F22-5B68BBA2DA6D}"/>
                  </a:ext>
                </a:extLst>
              </p:cNvPr>
              <p:cNvSpPr txBox="1"/>
              <p:nvPr/>
            </p:nvSpPr>
            <p:spPr>
              <a:xfrm>
                <a:off x="477494" y="5885613"/>
                <a:ext cx="10790273" cy="487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Pertanto la </a:t>
                </a:r>
                <a:r>
                  <a:rPr lang="it-IT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mediana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sarà uguale 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55+70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=62.5</m:t>
                    </m:r>
                  </m:oMath>
                </a14:m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B4E4AB-C5A2-4735-9F22-5B68BBA2D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94" y="5885613"/>
                <a:ext cx="10790273" cy="487954"/>
              </a:xfrm>
              <a:prstGeom prst="rect">
                <a:avLst/>
              </a:prstGeom>
              <a:blipFill>
                <a:blip r:embed="rId4"/>
                <a:stretch>
                  <a:fillRect l="-452" b="-49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8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71A4-7EFC-4EA5-9EF6-BEE15C89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Misure di tendenza centrale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FC7ED-747D-4B08-A1E1-0B68026BD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03" y="2369869"/>
            <a:ext cx="11159613" cy="3694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Domanda 5:</a:t>
            </a:r>
          </a:p>
          <a:p>
            <a:pPr marL="0" indent="0" algn="just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Tre gruppi di studenti di numerosità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hanno un livello di scolarizzazione (in anni) rispettivamente pari 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 Quale tra le seguenti è la migliore informazione sul livello medio di scolarizzazione dei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174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studenti?</a:t>
            </a:r>
          </a:p>
          <a:p>
            <a:pPr marL="0" indent="0" algn="just">
              <a:buNone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livello medio di scolarizzazione è uguale 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12.62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livello medio di scolarizzazione è uguale 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livello medio di scolarizzazione è uguale 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13.26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livello medio di scolarizzazione è uguale 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7874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3ED085-8EB5-49BC-9F7F-9E17FBDF1246}"/>
              </a:ext>
            </a:extLst>
          </p:cNvPr>
          <p:cNvSpPr txBox="1">
            <a:spLocks/>
          </p:cNvSpPr>
          <p:nvPr/>
        </p:nvSpPr>
        <p:spPr>
          <a:xfrm>
            <a:off x="373627" y="176981"/>
            <a:ext cx="11367416" cy="1149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Domanda 5: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Tre gruppi di studenti di numerosità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hanno un livello di scolarizzazione (in anni) rispettivamente pari 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Quale tra le seguenti è la migliore informazione 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 livello medio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di scolarizzazione dei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174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studenti?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C2DE6F-F230-412E-95E4-59983A24FB6F}"/>
              </a:ext>
            </a:extLst>
          </p:cNvPr>
          <p:cNvCxnSpPr/>
          <p:nvPr/>
        </p:nvCxnSpPr>
        <p:spPr>
          <a:xfrm>
            <a:off x="5555226" y="1169123"/>
            <a:ext cx="0" cy="522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59B884-95C3-4164-A6AC-11AED9572C45}"/>
              </a:ext>
            </a:extLst>
          </p:cNvPr>
          <p:cNvSpPr txBox="1"/>
          <p:nvPr/>
        </p:nvSpPr>
        <p:spPr>
          <a:xfrm>
            <a:off x="4434349" y="1644954"/>
            <a:ext cx="2399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Media aritmetica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18D29B-8A14-4B9C-A7B0-F876DAF6BAD7}"/>
                  </a:ext>
                </a:extLst>
              </p:cNvPr>
              <p:cNvSpPr txBox="1"/>
              <p:nvPr/>
            </p:nvSpPr>
            <p:spPr>
              <a:xfrm>
                <a:off x="4091768" y="4076896"/>
                <a:ext cx="8192858" cy="1419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it-IT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174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1800" b="0" i="1" dirty="0">
                  <a:latin typeface="Cambria Math" panose="02040503050406030204" pitchFamily="18" charset="0"/>
                </a:endParaRPr>
              </a:p>
              <a:p>
                <a:pPr/>
                <a:endParaRPr lang="it-IT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621+495+1080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174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12.62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18D29B-8A14-4B9C-A7B0-F876DAF6B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768" y="4076896"/>
                <a:ext cx="8192858" cy="14193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8138594-3E84-41F7-B339-35ADD5400B7F}"/>
              </a:ext>
            </a:extLst>
          </p:cNvPr>
          <p:cNvSpPr txBox="1"/>
          <p:nvPr/>
        </p:nvSpPr>
        <p:spPr>
          <a:xfrm>
            <a:off x="501443" y="2879554"/>
            <a:ext cx="3932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questo caso abbiamo una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tabella di frequenza: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4">
                <a:extLst>
                  <a:ext uri="{FF2B5EF4-FFF2-40B4-BE49-F238E27FC236}">
                    <a16:creationId xmlns:a16="http://schemas.microsoft.com/office/drawing/2014/main" id="{63A3F9C3-A5A4-467C-9980-081BC212CA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2252461"/>
                  </p:ext>
                </p:extLst>
              </p:nvPr>
            </p:nvGraphicFramePr>
            <p:xfrm>
              <a:off x="1038077" y="3685760"/>
              <a:ext cx="1755771" cy="163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3695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932076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</a:tblGrid>
                  <a:tr h="597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Modalità</a:t>
                          </a:r>
                        </a:p>
                        <a:p>
                          <a:pPr algn="ctr"/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assoluta </a:t>
                          </a:r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4">
                <a:extLst>
                  <a:ext uri="{FF2B5EF4-FFF2-40B4-BE49-F238E27FC236}">
                    <a16:creationId xmlns:a16="http://schemas.microsoft.com/office/drawing/2014/main" id="{63A3F9C3-A5A4-467C-9980-081BC212CA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2252461"/>
                  </p:ext>
                </p:extLst>
              </p:nvPr>
            </p:nvGraphicFramePr>
            <p:xfrm>
              <a:off x="1038077" y="3685760"/>
              <a:ext cx="1755771" cy="163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3695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932076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5" t="-952" r="-113971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542" t="-952" r="-1307" b="-15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E976365E-D165-4306-AC6A-92193F787DBA}"/>
              </a:ext>
            </a:extLst>
          </p:cNvPr>
          <p:cNvSpPr/>
          <p:nvPr/>
        </p:nvSpPr>
        <p:spPr>
          <a:xfrm>
            <a:off x="3256543" y="4483116"/>
            <a:ext cx="1101213" cy="192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BA44F2-73F0-4013-8CBE-ECD4A424D763}"/>
              </a:ext>
            </a:extLst>
          </p:cNvPr>
          <p:cNvSpPr txBox="1"/>
          <p:nvPr/>
        </p:nvSpPr>
        <p:spPr>
          <a:xfrm>
            <a:off x="4832552" y="3458595"/>
            <a:ext cx="3652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Calcolo della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media ponderata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3ED085-8EB5-49BC-9F7F-9E17FBDF1246}"/>
              </a:ext>
            </a:extLst>
          </p:cNvPr>
          <p:cNvSpPr txBox="1">
            <a:spLocks/>
          </p:cNvSpPr>
          <p:nvPr/>
        </p:nvSpPr>
        <p:spPr>
          <a:xfrm>
            <a:off x="373627" y="314629"/>
            <a:ext cx="11367416" cy="1149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Domanda 5: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Tre gruppi di studenti di numerosità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hanno un livello di scolarizzazione (in anni) rispettivamente pari 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Quale tra le seguenti è la migliore informazione 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 livello medio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di scolarizzazione dei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174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studenti?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1F5BF-E8A2-46A3-BF26-E8BA74FF62D6}"/>
              </a:ext>
            </a:extLst>
          </p:cNvPr>
          <p:cNvSpPr txBox="1"/>
          <p:nvPr/>
        </p:nvSpPr>
        <p:spPr>
          <a:xfrm>
            <a:off x="5868530" y="5478147"/>
            <a:ext cx="56843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moda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di una distribuzione di frequenza è definita come la modalità alla quale corrisponde la frequenza massima.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4E12B6-2B04-4F34-8780-5FE3D9D6E8FE}"/>
              </a:ext>
            </a:extLst>
          </p:cNvPr>
          <p:cNvSpPr txBox="1"/>
          <p:nvPr/>
        </p:nvSpPr>
        <p:spPr>
          <a:xfrm>
            <a:off x="393291" y="1831971"/>
            <a:ext cx="6096000" cy="222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 livello medio di scolarizzazione è uguale a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12.62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 livello medio di scolarizzazione è uguale a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 livello medio di scolarizzazione è uguale a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13.26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 livello medio di scolarizzazione è uguale a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377D40-CA56-4FBB-A212-6FB0E9F2D44D}"/>
              </a:ext>
            </a:extLst>
          </p:cNvPr>
          <p:cNvSpPr/>
          <p:nvPr/>
        </p:nvSpPr>
        <p:spPr>
          <a:xfrm>
            <a:off x="639097" y="3588771"/>
            <a:ext cx="4975122" cy="560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4F584F-596E-4E7B-8557-7F17BC1CAD7C}"/>
              </a:ext>
            </a:extLst>
          </p:cNvPr>
          <p:cNvCxnSpPr>
            <a:stCxn id="5" idx="3"/>
          </p:cNvCxnSpPr>
          <p:nvPr/>
        </p:nvCxnSpPr>
        <p:spPr>
          <a:xfrm>
            <a:off x="5614219" y="3868991"/>
            <a:ext cx="580104" cy="49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D9538B4-788C-44B5-8857-B778C76FBEBE}"/>
              </a:ext>
            </a:extLst>
          </p:cNvPr>
          <p:cNvSpPr txBox="1"/>
          <p:nvPr/>
        </p:nvSpPr>
        <p:spPr>
          <a:xfrm>
            <a:off x="6194323" y="3684324"/>
            <a:ext cx="242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Perché è sbagliata?</a:t>
            </a:r>
            <a:endParaRPr lang="it-IT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0D3D49-A485-44AA-A24C-8A1D916CC934}"/>
              </a:ext>
            </a:extLst>
          </p:cNvPr>
          <p:cNvSpPr txBox="1"/>
          <p:nvPr/>
        </p:nvSpPr>
        <p:spPr>
          <a:xfrm>
            <a:off x="9312475" y="3407325"/>
            <a:ext cx="2240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9 è la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moda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della distribuzione non la media!</a:t>
            </a:r>
            <a:endParaRPr lang="it-IT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935DBF-3129-4598-91C8-FDD5389C8708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8710717" y="4330655"/>
            <a:ext cx="1131373" cy="11474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6E74FDC-EDD9-44EE-9446-EE90462B4F99}"/>
              </a:ext>
            </a:extLst>
          </p:cNvPr>
          <p:cNvSpPr txBox="1"/>
          <p:nvPr/>
        </p:nvSpPr>
        <p:spPr>
          <a:xfrm>
            <a:off x="5822026" y="1941261"/>
            <a:ext cx="6826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it-IT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6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3ED085-8EB5-49BC-9F7F-9E17FBDF1246}"/>
              </a:ext>
            </a:extLst>
          </p:cNvPr>
          <p:cNvSpPr txBox="1">
            <a:spLocks/>
          </p:cNvSpPr>
          <p:nvPr/>
        </p:nvSpPr>
        <p:spPr>
          <a:xfrm>
            <a:off x="373627" y="176981"/>
            <a:ext cx="11367416" cy="1149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Domanda 5: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Tre gruppi di studenti di numerosità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hanno un livello di scolarizzazione (in anni) rispettivamente pari 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Quale tra le seguenti è la migliore informazione 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 livello medio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di scolarizzazione dei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174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studenti?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4">
                <a:extLst>
                  <a:ext uri="{FF2B5EF4-FFF2-40B4-BE49-F238E27FC236}">
                    <a16:creationId xmlns:a16="http://schemas.microsoft.com/office/drawing/2014/main" id="{63A3F9C3-A5A4-467C-9980-081BC212CA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9611321"/>
                  </p:ext>
                </p:extLst>
              </p:nvPr>
            </p:nvGraphicFramePr>
            <p:xfrm>
              <a:off x="1321984" y="2574676"/>
              <a:ext cx="1755771" cy="163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3695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932076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</a:tblGrid>
                  <a:tr h="597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Modalità</a:t>
                          </a:r>
                        </a:p>
                        <a:p>
                          <a:pPr algn="ctr"/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assoluta </a:t>
                          </a:r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4">
                <a:extLst>
                  <a:ext uri="{FF2B5EF4-FFF2-40B4-BE49-F238E27FC236}">
                    <a16:creationId xmlns:a16="http://schemas.microsoft.com/office/drawing/2014/main" id="{63A3F9C3-A5A4-467C-9980-081BC212CA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9611321"/>
                  </p:ext>
                </p:extLst>
              </p:nvPr>
            </p:nvGraphicFramePr>
            <p:xfrm>
              <a:off x="1321984" y="2574676"/>
              <a:ext cx="1755771" cy="163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3695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932076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5" t="-952" r="-113971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9542" t="-952" r="-1307" b="-15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E976365E-D165-4306-AC6A-92193F787DBA}"/>
              </a:ext>
            </a:extLst>
          </p:cNvPr>
          <p:cNvSpPr/>
          <p:nvPr/>
        </p:nvSpPr>
        <p:spPr>
          <a:xfrm>
            <a:off x="3472857" y="3519555"/>
            <a:ext cx="4383121" cy="206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BA44F2-73F0-4013-8CBE-ECD4A424D763}"/>
              </a:ext>
            </a:extLst>
          </p:cNvPr>
          <p:cNvSpPr txBox="1"/>
          <p:nvPr/>
        </p:nvSpPr>
        <p:spPr>
          <a:xfrm>
            <a:off x="373627" y="1599157"/>
            <a:ext cx="3652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la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10FFB-84BB-46FB-AAB0-B57DF29170DC}"/>
              </a:ext>
            </a:extLst>
          </p:cNvPr>
          <p:cNvSpPr txBox="1"/>
          <p:nvPr/>
        </p:nvSpPr>
        <p:spPr>
          <a:xfrm>
            <a:off x="4109888" y="1814229"/>
            <a:ext cx="34314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Per determinare la mediana in una tabella di frequenza, è necessario innanzitutto (dopo aver verificato che le modalità siano ordinate) aggiungere alla tabella una colonna con le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frequenze cumulate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4">
                <a:extLst>
                  <a:ext uri="{FF2B5EF4-FFF2-40B4-BE49-F238E27FC236}">
                    <a16:creationId xmlns:a16="http://schemas.microsoft.com/office/drawing/2014/main" id="{24340D1E-0DD8-4623-9F62-864BA0EEE7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8672387"/>
                  </p:ext>
                </p:extLst>
              </p:nvPr>
            </p:nvGraphicFramePr>
            <p:xfrm>
              <a:off x="8331550" y="2574676"/>
              <a:ext cx="2651086" cy="163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2430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919328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919328">
                      <a:extLst>
                        <a:ext uri="{9D8B030D-6E8A-4147-A177-3AD203B41FA5}">
                          <a16:colId xmlns:a16="http://schemas.microsoft.com/office/drawing/2014/main" val="1301587660"/>
                        </a:ext>
                      </a:extLst>
                    </a:gridCol>
                  </a:tblGrid>
                  <a:tr h="597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Modalità</a:t>
                          </a:r>
                        </a:p>
                        <a:p>
                          <a:pPr algn="ctr"/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assoluta </a:t>
                          </a:r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cumulata</a:t>
                          </a:r>
                        </a:p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114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174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4">
                <a:extLst>
                  <a:ext uri="{FF2B5EF4-FFF2-40B4-BE49-F238E27FC236}">
                    <a16:creationId xmlns:a16="http://schemas.microsoft.com/office/drawing/2014/main" id="{24340D1E-0DD8-4623-9F62-864BA0EEE7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8672387"/>
                  </p:ext>
                </p:extLst>
              </p:nvPr>
            </p:nvGraphicFramePr>
            <p:xfrm>
              <a:off x="8331550" y="2574676"/>
              <a:ext cx="2651086" cy="163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2430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919328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919328">
                      <a:extLst>
                        <a:ext uri="{9D8B030D-6E8A-4147-A177-3AD203B41FA5}">
                          <a16:colId xmlns:a16="http://schemas.microsoft.com/office/drawing/2014/main" val="130158766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6" t="-952" r="-226866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404" t="-952" r="-101325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9404" t="-952" r="-1325" b="-15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114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174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773B93-B59E-4626-AC69-D7E809840435}"/>
                  </a:ext>
                </a:extLst>
              </p:cNvPr>
              <p:cNvSpPr txBox="1"/>
              <p:nvPr/>
            </p:nvSpPr>
            <p:spPr>
              <a:xfrm>
                <a:off x="373627" y="4612513"/>
                <a:ext cx="92619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Individuare le </a:t>
                </a:r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posizioni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delle due unità centrali nella distribuzione (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è pari!):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773B93-B59E-4626-AC69-D7E809840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7" y="4612513"/>
                <a:ext cx="9261986" cy="369332"/>
              </a:xfrm>
              <a:prstGeom prst="rect">
                <a:avLst/>
              </a:prstGeom>
              <a:blipFill>
                <a:blip r:embed="rId4"/>
                <a:stretch>
                  <a:fillRect l="-526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E5CC32-4258-47C4-AF1D-FF39F5F9FBD1}"/>
                  </a:ext>
                </a:extLst>
              </p:cNvPr>
              <p:cNvSpPr txBox="1"/>
              <p:nvPr/>
            </p:nvSpPr>
            <p:spPr>
              <a:xfrm>
                <a:off x="29755" y="5122007"/>
                <a:ext cx="609600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174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87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E5CC32-4258-47C4-AF1D-FF39F5F9F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5" y="5122007"/>
                <a:ext cx="6096000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BBABF64-855A-44FB-A139-B9FCA133FA9E}"/>
              </a:ext>
            </a:extLst>
          </p:cNvPr>
          <p:cNvSpPr txBox="1"/>
          <p:nvPr/>
        </p:nvSpPr>
        <p:spPr>
          <a:xfrm>
            <a:off x="373627" y="5990054"/>
            <a:ext cx="1136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Dato che le osservazioni dalla 70 alla 114 assumono modalità pari a 11, tale valore sarà assunto anche dalle osservazioni che si trovano nella posizione 87 e 88. Pertanto, la 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sarà uguale 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AB4B19-2AA5-457C-AD2C-522AADB8F1BC}"/>
                  </a:ext>
                </a:extLst>
              </p:cNvPr>
              <p:cNvSpPr txBox="1"/>
              <p:nvPr/>
            </p:nvSpPr>
            <p:spPr>
              <a:xfrm>
                <a:off x="5283550" y="5094803"/>
                <a:ext cx="609600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174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88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AB4B19-2AA5-457C-AD2C-522AADB8F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0" y="5094803"/>
                <a:ext cx="6096000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4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71A4-7EFC-4EA5-9EF6-BEE15C89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Distribuzioni di frequenza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FC7ED-747D-4B08-A1E1-0B68026BD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Domanda 1:</a:t>
            </a:r>
          </a:p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Considera i seguenti punteggi ottenuti da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studenti ad un test: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Qual è la frequenza relativa del punteggio più frequente?</a:t>
            </a:r>
          </a:p>
        </p:txBody>
      </p:sp>
    </p:spTree>
    <p:extLst>
      <p:ext uri="{BB962C8B-B14F-4D97-AF65-F5344CB8AC3E}">
        <p14:creationId xmlns:p14="http://schemas.microsoft.com/office/powerpoint/2010/main" val="2783963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71A4-7EFC-4EA5-9EF6-BEE15C89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Misure di variabilità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FC7ED-747D-4B08-A1E1-0B68026BD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03" y="2369869"/>
            <a:ext cx="11159613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Domanda 6:</a:t>
            </a:r>
            <a:endParaRPr lang="it-IT" sz="1400" dirty="0">
              <a:solidFill>
                <a:srgbClr val="333333"/>
              </a:solidFill>
              <a:latin typeface="Helvetica Neue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Le età (in anni) dei dipendenti di un negozio di computer sono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Supponendo che il gruppo di dipendenti costituisca un’intera popolazione, calcolare la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deviazione standard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delle loro età. </a:t>
            </a:r>
          </a:p>
        </p:txBody>
      </p:sp>
    </p:spTree>
    <p:extLst>
      <p:ext uri="{BB962C8B-B14F-4D97-AF65-F5344CB8AC3E}">
        <p14:creationId xmlns:p14="http://schemas.microsoft.com/office/powerpoint/2010/main" val="1782430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3ED085-8EB5-49BC-9F7F-9E17FBDF1246}"/>
              </a:ext>
            </a:extLst>
          </p:cNvPr>
          <p:cNvSpPr txBox="1">
            <a:spLocks/>
          </p:cNvSpPr>
          <p:nvPr/>
        </p:nvSpPr>
        <p:spPr>
          <a:xfrm>
            <a:off x="373627" y="314629"/>
            <a:ext cx="11367416" cy="1149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Domanda 6:</a:t>
            </a:r>
            <a:endParaRPr lang="it-IT" sz="1100" dirty="0">
              <a:solidFill>
                <a:srgbClr val="333333"/>
              </a:solidFill>
              <a:latin typeface="Helvetica Neue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Le età (in anni) dei dipendenti di un negozio di computer sono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Supponendo che il gruppo di dipendenti costituisca un’intera popolazione, calcolare la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deviazione standard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delle loro età.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643DC0-67EE-453E-87E5-F22F2BE6608D}"/>
                  </a:ext>
                </a:extLst>
              </p:cNvPr>
              <p:cNvSpPr txBox="1"/>
              <p:nvPr/>
            </p:nvSpPr>
            <p:spPr>
              <a:xfrm>
                <a:off x="7603628" y="1771047"/>
                <a:ext cx="174355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643DC0-67EE-453E-87E5-F22F2BE66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628" y="1771047"/>
                <a:ext cx="1743554" cy="818366"/>
              </a:xfrm>
              <a:prstGeom prst="rect">
                <a:avLst/>
              </a:prstGeom>
              <a:blipFill>
                <a:blip r:embed="rId2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AD6230D-B2D4-4490-A150-A5C773E26E32}"/>
              </a:ext>
            </a:extLst>
          </p:cNvPr>
          <p:cNvSpPr txBox="1"/>
          <p:nvPr/>
        </p:nvSpPr>
        <p:spPr>
          <a:xfrm>
            <a:off x="414577" y="2036668"/>
            <a:ext cx="6762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deviazione standard si calcola mediante la seguente formula:</a:t>
            </a:r>
            <a:endParaRPr lang="it-IT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99A800-509A-4436-A45E-5022699CA212}"/>
              </a:ext>
            </a:extLst>
          </p:cNvPr>
          <p:cNvSpPr txBox="1"/>
          <p:nvPr/>
        </p:nvSpPr>
        <p:spPr>
          <a:xfrm>
            <a:off x="414576" y="3161964"/>
            <a:ext cx="6762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calcolare la deviazione standard dobbiamo innanzitutto calcolare la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A9633C3-6057-4532-A830-65D4D721D82F}"/>
                  </a:ext>
                </a:extLst>
              </p:cNvPr>
              <p:cNvSpPr txBox="1"/>
              <p:nvPr/>
            </p:nvSpPr>
            <p:spPr>
              <a:xfrm>
                <a:off x="7603628" y="3100256"/>
                <a:ext cx="4369775" cy="657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2.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A9633C3-6057-4532-A830-65D4D721D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628" y="3100256"/>
                <a:ext cx="4369775" cy="6574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C217A31A-8C41-44F9-9FF4-3C1C7C04ECDF}"/>
              </a:ext>
            </a:extLst>
          </p:cNvPr>
          <p:cNvSpPr/>
          <p:nvPr/>
        </p:nvSpPr>
        <p:spPr>
          <a:xfrm>
            <a:off x="5949180" y="4050281"/>
            <a:ext cx="216309" cy="657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5BF41-5D7B-415B-83CE-F862BB153B43}"/>
                  </a:ext>
                </a:extLst>
              </p:cNvPr>
              <p:cNvSpPr txBox="1"/>
              <p:nvPr/>
            </p:nvSpPr>
            <p:spPr>
              <a:xfrm>
                <a:off x="1566170" y="5000305"/>
                <a:ext cx="9059660" cy="1710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it-IT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t-IT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(36−</m:t>
                                  </m:r>
                                  <m: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32.25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(3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32.25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(3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32.25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6−</m:t>
                                  </m:r>
                                  <m:r>
                                    <a:rPr lang="it-IT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32.25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it-IT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(3.75)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.75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−0.25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−6.25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14.06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7.56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0.06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39.06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60.74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15.18</m:t>
                          </m:r>
                        </m:e>
                      </m:rad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=3.9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5BF41-5D7B-415B-83CE-F862BB153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170" y="5000305"/>
                <a:ext cx="9059660" cy="1710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5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17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71A4-7EFC-4EA5-9EF6-BEE15C89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Misure di variabilità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FC7ED-747D-4B08-A1E1-0B68026BDD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0103" y="2369869"/>
                <a:ext cx="11159613" cy="412925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it-IT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Domanda 7:</a:t>
                </a:r>
                <a:endParaRPr lang="it-IT" sz="1200" dirty="0">
                  <a:solidFill>
                    <a:srgbClr val="333333"/>
                  </a:solidFill>
                  <a:latin typeface="Helvetica Neue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it-IT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La tabella seguente mostra i dati raggruppati, in classi, per le altezze (in cm) di 47 persone.</a:t>
                </a:r>
              </a:p>
              <a:p>
                <a:pPr marL="0" indent="0">
                  <a:buNone/>
                </a:pPr>
                <a:endParaRPr lang="it-IT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it-IT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Determinare la </a:t>
                </a:r>
                <a:r>
                  <a:rPr lang="it-IT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deviazione standard </a:t>
                </a:r>
                <a:r>
                  <a:rPr lang="it-IT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dell’altezza, sapendo che la media aritmetica è uguale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it-IT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=146.06</m:t>
                    </m:r>
                  </m:oMath>
                </a14:m>
                <a:r>
                  <a:rPr lang="it-IT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indent="0">
                  <a:buNone/>
                </a:pPr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FC7ED-747D-4B08-A1E1-0B68026BD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103" y="2369869"/>
                <a:ext cx="11159613" cy="4129254"/>
              </a:xfrm>
              <a:blipFill>
                <a:blip r:embed="rId2"/>
                <a:stretch>
                  <a:fillRect l="-437" t="-8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9B4F2E0-DCE8-4733-849B-C1CED6C27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283964"/>
              </p:ext>
            </p:extLst>
          </p:nvPr>
        </p:nvGraphicFramePr>
        <p:xfrm>
          <a:off x="4644103" y="3429000"/>
          <a:ext cx="2903794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897">
                  <a:extLst>
                    <a:ext uri="{9D8B030D-6E8A-4147-A177-3AD203B41FA5}">
                      <a16:colId xmlns:a16="http://schemas.microsoft.com/office/drawing/2014/main" val="3843966150"/>
                    </a:ext>
                  </a:extLst>
                </a:gridCol>
                <a:gridCol w="1451897">
                  <a:extLst>
                    <a:ext uri="{9D8B030D-6E8A-4147-A177-3AD203B41FA5}">
                      <a16:colId xmlns:a16="http://schemas.microsoft.com/office/drawing/2014/main" val="3401895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Altezza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Frequenza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070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(120-130]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389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(130-140]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01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(140-150]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147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(150-160]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398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(160-170]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367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272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AD6230D-B2D4-4490-A150-A5C773E26E32}"/>
              </a:ext>
            </a:extLst>
          </p:cNvPr>
          <p:cNvSpPr txBox="1"/>
          <p:nvPr/>
        </p:nvSpPr>
        <p:spPr>
          <a:xfrm>
            <a:off x="394912" y="3624372"/>
            <a:ext cx="7657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deviazione standard si calcolerà dunque come segue: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5BF41-5D7B-415B-83CE-F862BB153B43}"/>
                  </a:ext>
                </a:extLst>
              </p:cNvPr>
              <p:cNvSpPr txBox="1"/>
              <p:nvPr/>
            </p:nvSpPr>
            <p:spPr>
              <a:xfrm>
                <a:off x="0" y="4277796"/>
                <a:ext cx="12192000" cy="22312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it-IT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it-IT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it-IT" sz="12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it-IT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it-IT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  <m:r>
                        <a:rPr lang="it-IT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125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146.06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135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146.06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145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146.06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155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146.06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2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2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it-IT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146.06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7−1</m:t>
                              </m:r>
                            </m:den>
                          </m:f>
                        </m:e>
                      </m:rad>
                      <m:r>
                        <a:rPr lang="it-IT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1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endParaRPr lang="it-IT" sz="1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−21.06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−11.06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1.06)</m:t>
                                  </m:r>
                                </m:e>
                                <m:sup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8.94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2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18,94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47−1</m:t>
                              </m:r>
                            </m:den>
                          </m:f>
                        </m:e>
                      </m:rad>
                      <m:r>
                        <a:rPr lang="it-IT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×443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52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×122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32+</m:t>
                              </m:r>
                              <m:r>
                                <a:rPr lang="it-IT" sz="1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12+</m:t>
                              </m:r>
                              <m:r>
                                <a:rPr lang="it-IT" sz="1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×79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92+</m:t>
                              </m:r>
                              <m:r>
                                <a:rPr lang="it-IT" sz="1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×358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72</m:t>
                              </m:r>
                            </m:num>
                            <m:den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47−1</m:t>
                              </m:r>
                            </m:den>
                          </m:f>
                        </m:e>
                      </m:rad>
                      <m:r>
                        <a:rPr lang="it-IT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endParaRPr lang="it-IT" sz="1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it-IT" sz="1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4435.2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733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11.2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879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+3587.2</m:t>
                              </m:r>
                            </m:num>
                            <m:den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7−1</m:t>
                              </m:r>
                            </m:den>
                          </m:f>
                        </m:e>
                      </m:rad>
                      <m:r>
                        <a:rPr lang="it-IT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9646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it-I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r>
                        <a:rPr lang="it-IT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209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it-IT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it-IT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IT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5BF41-5D7B-415B-83CE-F862BB153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77796"/>
                <a:ext cx="12192000" cy="22312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30C6427-1736-413E-AAEE-BE5A58FC38E0}"/>
              </a:ext>
            </a:extLst>
          </p:cNvPr>
          <p:cNvSpPr txBox="1"/>
          <p:nvPr/>
        </p:nvSpPr>
        <p:spPr>
          <a:xfrm>
            <a:off x="394912" y="277450"/>
            <a:ext cx="7539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Innanzitutto determiniamo il valore centrale delle classi: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6">
                <a:extLst>
                  <a:ext uri="{FF2B5EF4-FFF2-40B4-BE49-F238E27FC236}">
                    <a16:creationId xmlns:a16="http://schemas.microsoft.com/office/drawing/2014/main" id="{1C418165-7FBC-47E6-97F5-A5F1977DBA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1484964"/>
                  </p:ext>
                </p:extLst>
              </p:nvPr>
            </p:nvGraphicFramePr>
            <p:xfrm>
              <a:off x="685791" y="867530"/>
              <a:ext cx="3483087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61029">
                      <a:extLst>
                        <a:ext uri="{9D8B030D-6E8A-4147-A177-3AD203B41FA5}">
                          <a16:colId xmlns:a16="http://schemas.microsoft.com/office/drawing/2014/main" val="3843966150"/>
                        </a:ext>
                      </a:extLst>
                    </a:gridCol>
                    <a:gridCol w="1161029">
                      <a:extLst>
                        <a:ext uri="{9D8B030D-6E8A-4147-A177-3AD203B41FA5}">
                          <a16:colId xmlns:a16="http://schemas.microsoft.com/office/drawing/2014/main" val="3401895554"/>
                        </a:ext>
                      </a:extLst>
                    </a:gridCol>
                    <a:gridCol w="1161029">
                      <a:extLst>
                        <a:ext uri="{9D8B030D-6E8A-4147-A177-3AD203B41FA5}">
                          <a16:colId xmlns:a16="http://schemas.microsoft.com/office/drawing/2014/main" val="38361216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Altezza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Frequenza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90703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(120-130]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843890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(130-140]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54016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(140-150]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4147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(150-160]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9398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(160-170]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236786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6">
                <a:extLst>
                  <a:ext uri="{FF2B5EF4-FFF2-40B4-BE49-F238E27FC236}">
                    <a16:creationId xmlns:a16="http://schemas.microsoft.com/office/drawing/2014/main" id="{1C418165-7FBC-47E6-97F5-A5F1977DBA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1484964"/>
                  </p:ext>
                </p:extLst>
              </p:nvPr>
            </p:nvGraphicFramePr>
            <p:xfrm>
              <a:off x="685791" y="867530"/>
              <a:ext cx="3483087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61029">
                      <a:extLst>
                        <a:ext uri="{9D8B030D-6E8A-4147-A177-3AD203B41FA5}">
                          <a16:colId xmlns:a16="http://schemas.microsoft.com/office/drawing/2014/main" val="3843966150"/>
                        </a:ext>
                      </a:extLst>
                    </a:gridCol>
                    <a:gridCol w="1161029">
                      <a:extLst>
                        <a:ext uri="{9D8B030D-6E8A-4147-A177-3AD203B41FA5}">
                          <a16:colId xmlns:a16="http://schemas.microsoft.com/office/drawing/2014/main" val="3401895554"/>
                        </a:ext>
                      </a:extLst>
                    </a:gridCol>
                    <a:gridCol w="1161029">
                      <a:extLst>
                        <a:ext uri="{9D8B030D-6E8A-4147-A177-3AD203B41FA5}">
                          <a16:colId xmlns:a16="http://schemas.microsoft.com/office/drawing/2014/main" val="38361216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Altezza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Frequenza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4918" r="-1047" b="-5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90703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(120-130]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843890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(130-140]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54016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(140-150]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4147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(150-160]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9398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(160-170]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2367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2F8761-2B2B-4419-B048-6117BB0D86D0}"/>
                  </a:ext>
                </a:extLst>
              </p:cNvPr>
              <p:cNvSpPr txBox="1"/>
              <p:nvPr/>
            </p:nvSpPr>
            <p:spPr>
              <a:xfrm>
                <a:off x="4529830" y="954117"/>
                <a:ext cx="6096000" cy="2250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𝑙𝑖𝑚𝑖𝑡𝑒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𝑠𝑢𝑝</m:t>
                              </m:r>
                            </m:sub>
                          </m:s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𝑙𝑖𝑚𝑖𝑡𝑒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𝑖𝑛𝑓</m:t>
                              </m:r>
                            </m:sub>
                          </m:sSub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dirty="0"/>
              </a:p>
              <a:p>
                <a:pPr/>
                <a:endParaRPr lang="it-IT" dirty="0"/>
              </a:p>
              <a:p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Esempio:</a:t>
                </a:r>
              </a:p>
              <a:p>
                <a:pPr/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(120−130]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130+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</m:oMath>
                  </m:oMathPara>
                </a14:m>
                <a:endParaRPr lang="it-IT" dirty="0"/>
              </a:p>
              <a:p>
                <a:pPr/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2F8761-2B2B-4419-B048-6117BB0D8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830" y="954117"/>
                <a:ext cx="6096000" cy="2250937"/>
              </a:xfrm>
              <a:prstGeom prst="rect">
                <a:avLst/>
              </a:prstGeom>
              <a:blipFill>
                <a:blip r:embed="rId4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9ACC4E-F93D-471D-978D-283F0CE1D6AF}"/>
                  </a:ext>
                </a:extLst>
              </p:cNvPr>
              <p:cNvSpPr txBox="1"/>
              <p:nvPr/>
            </p:nvSpPr>
            <p:spPr>
              <a:xfrm>
                <a:off x="9248774" y="3429000"/>
                <a:ext cx="239077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:r>
                  <a:rPr lang="it-IT" sz="180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Ricorda che: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acc>
                      <m:r>
                        <a:rPr lang="it-IT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=146.06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9ACC4E-F93D-471D-978D-283F0CE1D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774" y="3429000"/>
                <a:ext cx="2390775" cy="646331"/>
              </a:xfrm>
              <a:prstGeom prst="rect">
                <a:avLst/>
              </a:prstGeom>
              <a:blipFill>
                <a:blip r:embed="rId5"/>
                <a:stretch>
                  <a:fillRect l="-1777" t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311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49581-34B8-41BF-B9D9-4C568916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it-IT" sz="6100" dirty="0"/>
              <a:t>Indici di forma: asimmetria e curtosi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45D8-EB13-4709-8907-C7B8715A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0"/>
            <a:ext cx="10168128" cy="2155231"/>
          </a:xfrm>
        </p:spPr>
        <p:txBody>
          <a:bodyPr>
            <a:noAutofit/>
          </a:bodyPr>
          <a:lstStyle/>
          <a:p>
            <a:r>
              <a:rPr lang="it-IT" sz="1600" b="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distribuzioni possono essere descritte mediante </a:t>
            </a:r>
            <a:r>
              <a:rPr lang="it-IT" sz="1600" b="0" dirty="0">
                <a:latin typeface="Arial" panose="020B0604020202020204" pitchFamily="34" charset="0"/>
                <a:cs typeface="Arial" panose="020B0604020202020204" pitchFamily="34" charset="0"/>
              </a:rPr>
              <a:t>i seguenti</a:t>
            </a:r>
            <a: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indici:</a:t>
            </a:r>
            <a:b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 Tendenza centrale</a:t>
            </a:r>
            <a:br>
              <a:rPr lang="it-IT" sz="1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Variabilità</a:t>
            </a:r>
            <a:b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</a:t>
            </a:r>
            <a:r>
              <a:rPr lang="it-IT" sz="16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(asimmetria e curtosi)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97DFD-A036-4796-B558-E30CF122C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265" y="2271546"/>
            <a:ext cx="11067385" cy="2224746"/>
          </a:xfrm>
          <a:ln w="28575">
            <a:solidFill>
              <a:srgbClr val="97A772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Una distribuzione di frequenza si definisce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simmetrica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se:</a:t>
            </a:r>
          </a:p>
          <a:p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media aritmetica coincide con la mediana e la moda;</a:t>
            </a:r>
          </a:p>
          <a:p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 primo e il terzo quartile hanno la stessa distanza dalla mediana. </a:t>
            </a:r>
          </a:p>
          <a:p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BA049-74CE-4723-B3D6-7DCAB6061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65" y="4837766"/>
            <a:ext cx="11067385" cy="1504040"/>
          </a:xfrm>
          <a:ln w="28575">
            <a:solidFill>
              <a:srgbClr val="97A772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Una distribuzione di frequenza si definisce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asimmetrica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se: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è priva di un asse simmetria, un asse rispetto al quale la distribuzione si può rappresentare in due parti rispettivamente speculari.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CBFBFE-C09B-4BE2-8025-F46F116C4789}"/>
              </a:ext>
            </a:extLst>
          </p:cNvPr>
          <p:cNvSpPr/>
          <p:nvPr/>
        </p:nvSpPr>
        <p:spPr>
          <a:xfrm>
            <a:off x="8750710" y="2155231"/>
            <a:ext cx="2153264" cy="34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Simmetria</a:t>
            </a:r>
          </a:p>
        </p:txBody>
      </p:sp>
    </p:spTree>
    <p:extLst>
      <p:ext uri="{BB962C8B-B14F-4D97-AF65-F5344CB8AC3E}">
        <p14:creationId xmlns:p14="http://schemas.microsoft.com/office/powerpoint/2010/main" val="2310189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8C47D-F207-416F-B693-D4805E6B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Simmetria</a:t>
            </a:r>
            <a:r>
              <a:rPr lang="en-US" sz="4000" dirty="0"/>
              <a:t> vs </a:t>
            </a:r>
            <a:r>
              <a:rPr lang="en-US" sz="4000" dirty="0" err="1"/>
              <a:t>Asimmetria</a:t>
            </a:r>
            <a:endParaRPr lang="en-US" sz="4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30604" y="1071836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2784E4F3-9F2A-4B75-80CA-5238D881B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54" y="2254361"/>
            <a:ext cx="8812892" cy="3569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DE8E01-A3F8-472D-8C78-64F3BE4558DD}"/>
              </a:ext>
            </a:extLst>
          </p:cNvPr>
          <p:cNvSpPr txBox="1"/>
          <p:nvPr/>
        </p:nvSpPr>
        <p:spPr>
          <a:xfrm>
            <a:off x="7962313" y="542457"/>
            <a:ext cx="33481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 la distribuzione presenta valori estremi solo da un lato gli indici di tendenza centrale ne saranno influenzati in misura differente.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9E1202-7C8F-4835-9C42-96FC80D6D94F}"/>
              </a:ext>
            </a:extLst>
          </p:cNvPr>
          <p:cNvSpPr txBox="1"/>
          <p:nvPr/>
        </p:nvSpPr>
        <p:spPr>
          <a:xfrm>
            <a:off x="1876366" y="5735776"/>
            <a:ext cx="2635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&gt; Mediana &gt; Moda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C55AAF-3F19-4007-87FD-DEFB83888D29}"/>
              </a:ext>
            </a:extLst>
          </p:cNvPr>
          <p:cNvSpPr txBox="1"/>
          <p:nvPr/>
        </p:nvSpPr>
        <p:spPr>
          <a:xfrm>
            <a:off x="7857573" y="5735776"/>
            <a:ext cx="2635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 &gt; Mediana &gt; Media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3B8545-DA8F-4134-A117-47AB42976C11}"/>
              </a:ext>
            </a:extLst>
          </p:cNvPr>
          <p:cNvSpPr txBox="1"/>
          <p:nvPr/>
        </p:nvSpPr>
        <p:spPr>
          <a:xfrm>
            <a:off x="4853946" y="5729820"/>
            <a:ext cx="2635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Media = Mediana = Moda</a:t>
            </a:r>
          </a:p>
        </p:txBody>
      </p:sp>
    </p:spTree>
    <p:extLst>
      <p:ext uri="{BB962C8B-B14F-4D97-AF65-F5344CB8AC3E}">
        <p14:creationId xmlns:p14="http://schemas.microsoft.com/office/powerpoint/2010/main" val="944160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49EB-B401-4646-BABD-8AE94D12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Misure di asimmetria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A8DD1-294C-49EE-9A63-FA7E8B56AC7C}"/>
              </a:ext>
            </a:extLst>
          </p:cNvPr>
          <p:cNvSpPr txBox="1"/>
          <p:nvPr/>
        </p:nvSpPr>
        <p:spPr>
          <a:xfrm>
            <a:off x="682948" y="2393942"/>
            <a:ext cx="8839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Coefficiente di asimmetria di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Hotelling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-Solomon: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2D8D27-79F1-45F3-97D4-EAAA8F47E41E}"/>
                  </a:ext>
                </a:extLst>
              </p:cNvPr>
              <p:cNvSpPr txBox="1"/>
              <p:nvPr/>
            </p:nvSpPr>
            <p:spPr>
              <a:xfrm>
                <a:off x="5487511" y="3336842"/>
                <a:ext cx="125630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𝑀𝑒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2D8D27-79F1-45F3-97D4-EAAA8F47E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511" y="3336842"/>
                <a:ext cx="1256306" cy="518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567F779-0369-4B83-8EDB-BD679B9CF02C}"/>
              </a:ext>
            </a:extLst>
          </p:cNvPr>
          <p:cNvSpPr txBox="1"/>
          <p:nvPr/>
        </p:nvSpPr>
        <p:spPr>
          <a:xfrm>
            <a:off x="816470" y="4393404"/>
            <a:ext cx="10766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Tale coefficiente è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nullo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nel caso di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simmetria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; tende ad assumere </a:t>
            </a:r>
            <a:r>
              <a:rPr lang="it-I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 positivi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 la distribuzione presenta </a:t>
            </a:r>
            <a:r>
              <a:rPr lang="it-I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asimmetria positiva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 negativi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 caso di 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asimmetria negativa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2228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49EB-B401-4646-BABD-8AE94D12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Misure di asimmetria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A8DD1-294C-49EE-9A63-FA7E8B56AC7C}"/>
              </a:ext>
            </a:extLst>
          </p:cNvPr>
          <p:cNvSpPr txBox="1"/>
          <p:nvPr/>
        </p:nvSpPr>
        <p:spPr>
          <a:xfrm>
            <a:off x="682948" y="2393942"/>
            <a:ext cx="8839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L’indice di asimmetria di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Bowley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2D8D27-79F1-45F3-97D4-EAAA8F47E41E}"/>
                  </a:ext>
                </a:extLst>
              </p:cNvPr>
              <p:cNvSpPr txBox="1"/>
              <p:nvPr/>
            </p:nvSpPr>
            <p:spPr>
              <a:xfrm>
                <a:off x="4675450" y="3136868"/>
                <a:ext cx="2841099" cy="584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𝑀𝑒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𝑀𝑒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𝑀𝑒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𝑀𝑒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2D8D27-79F1-45F3-97D4-EAAA8F47E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0" y="3136868"/>
                <a:ext cx="2841099" cy="5842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67F779-0369-4B83-8EDB-BD679B9CF02C}"/>
                  </a:ext>
                </a:extLst>
              </p:cNvPr>
              <p:cNvSpPr txBox="1"/>
              <p:nvPr/>
            </p:nvSpPr>
            <p:spPr>
              <a:xfrm>
                <a:off x="816470" y="4393404"/>
                <a:ext cx="1076632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Dove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sono rispettivamente il primo e il terzo quartile 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𝑀𝑒</m:t>
                    </m:r>
                    <m:r>
                      <a:rPr lang="it-I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la mediana. </a:t>
                </a:r>
              </a:p>
              <a:p>
                <a:pPr algn="just"/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Tale coefficiente è </a:t>
                </a:r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nullo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nel caso di </a:t>
                </a:r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simmetria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; tende ad assumere </a:t>
                </a:r>
                <a:r>
                  <a:rPr lang="it-IT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valori positivi 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se la distribuzione presenta </a:t>
                </a:r>
                <a:r>
                  <a:rPr lang="it-IT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asimmetria positiva 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it-IT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valori negativi 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nel caso di </a:t>
                </a:r>
                <a:r>
                  <a:rPr lang="it-IT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asimmetria negativa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it-IT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67F779-0369-4B83-8EDB-BD679B9CF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70" y="4393404"/>
                <a:ext cx="10766323" cy="923330"/>
              </a:xfrm>
              <a:prstGeom prst="rect">
                <a:avLst/>
              </a:prstGeom>
              <a:blipFill>
                <a:blip r:embed="rId3"/>
                <a:stretch>
                  <a:fillRect l="-510" t="-3974" r="-453" b="-9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475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49EB-B401-4646-BABD-8AE94D12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Misure di asimmetria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1A8DD1-294C-49EE-9A63-FA7E8B56AC7C}"/>
                  </a:ext>
                </a:extLst>
              </p:cNvPr>
              <p:cNvSpPr txBox="1"/>
              <p:nvPr/>
            </p:nvSpPr>
            <p:spPr>
              <a:xfrm>
                <a:off x="682948" y="2393942"/>
                <a:ext cx="88392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1800" b="0" i="0" u="none" strike="noStrike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L’indice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it-IT" sz="1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it-IT" sz="1800" b="0" i="0" u="none" strike="noStrike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 Fisher </a:t>
                </a:r>
                <a:r>
                  <a:rPr lang="it-IT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1A8DD1-294C-49EE-9A63-FA7E8B56A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48" y="2393942"/>
                <a:ext cx="8839201" cy="369332"/>
              </a:xfrm>
              <a:prstGeom prst="rect">
                <a:avLst/>
              </a:prstGeom>
              <a:blipFill>
                <a:blip r:embed="rId2"/>
                <a:stretch>
                  <a:fillRect l="-414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2D8D27-79F1-45F3-97D4-EAAA8F47E41E}"/>
                  </a:ext>
                </a:extLst>
              </p:cNvPr>
              <p:cNvSpPr txBox="1"/>
              <p:nvPr/>
            </p:nvSpPr>
            <p:spPr>
              <a:xfrm>
                <a:off x="5487511" y="3336842"/>
                <a:ext cx="1932132" cy="481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nary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2D8D27-79F1-45F3-97D4-EAAA8F47E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511" y="3336842"/>
                <a:ext cx="1932132" cy="4819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567F779-0369-4B83-8EDB-BD679B9CF02C}"/>
              </a:ext>
            </a:extLst>
          </p:cNvPr>
          <p:cNvSpPr txBox="1"/>
          <p:nvPr/>
        </p:nvSpPr>
        <p:spPr>
          <a:xfrm>
            <a:off x="816470" y="4393404"/>
            <a:ext cx="10766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Tale coefficiente è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nullo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nel caso di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simmetria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; tende ad assumere </a:t>
            </a:r>
            <a:r>
              <a:rPr lang="it-I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 positivi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 la distribuzione presenta </a:t>
            </a:r>
            <a:r>
              <a:rPr lang="it-I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asimmetria positiva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 negativi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 caso di 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asimmetria negativa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717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1676F-C46D-46BC-A3AE-C0F0D0DFE9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162" y="1902048"/>
                <a:ext cx="11666367" cy="141142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it-IT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Frequenza relativa: </a:t>
                </a:r>
                <a:r>
                  <a:rPr lang="it-IT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Per ogni modalità, la frequenza relativa si ottiene mettendo a rapporto la </a:t>
                </a:r>
                <a:r>
                  <a:rPr lang="it-IT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frequenza assoluta </a:t>
                </a:r>
                <a:r>
                  <a:rPr lang="it-IT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con il totale delle unità.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it-IT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1676F-C46D-46BC-A3AE-C0F0D0DFE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2" y="1902048"/>
                <a:ext cx="11666367" cy="1411424"/>
              </a:xfrm>
              <a:prstGeom prst="rect">
                <a:avLst/>
              </a:prstGeom>
              <a:blipFill>
                <a:blip r:embed="rId2"/>
                <a:stretch>
                  <a:fillRect l="-470" t="-1724" r="-4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19DBD82-9696-452C-988D-E963B0D3A8DA}"/>
              </a:ext>
            </a:extLst>
          </p:cNvPr>
          <p:cNvSpPr txBox="1"/>
          <p:nvPr/>
        </p:nvSpPr>
        <p:spPr>
          <a:xfrm>
            <a:off x="260163" y="4798589"/>
            <a:ext cx="11666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punteggio più frequente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è quello che si presenta un maggior numero di volte, che in questo caso è il punteggio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che ha una frequenza assoluta pari 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C5D491-8A9E-4B4D-8F1C-25E8E3DC54E6}"/>
                  </a:ext>
                </a:extLst>
              </p:cNvPr>
              <p:cNvSpPr txBox="1"/>
              <p:nvPr/>
            </p:nvSpPr>
            <p:spPr>
              <a:xfrm>
                <a:off x="5019782" y="5756783"/>
                <a:ext cx="2147126" cy="5184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=0.571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C5D491-8A9E-4B4D-8F1C-25E8E3DC5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782" y="5756783"/>
                <a:ext cx="2147126" cy="518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AFBC016-3516-4021-9047-F3E3040B252A}"/>
              </a:ext>
            </a:extLst>
          </p:cNvPr>
          <p:cNvSpPr txBox="1"/>
          <p:nvPr/>
        </p:nvSpPr>
        <p:spPr>
          <a:xfrm>
            <a:off x="260164" y="4253975"/>
            <a:ext cx="11666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quale modalità dobbiamo calcolare la frequenza relativa? Il punteggio più frequente.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79E24C-D6AF-40D5-86EA-39FFD55B0375}"/>
              </a:ext>
            </a:extLst>
          </p:cNvPr>
          <p:cNvSpPr txBox="1"/>
          <p:nvPr/>
        </p:nvSpPr>
        <p:spPr>
          <a:xfrm>
            <a:off x="7688826" y="3042477"/>
            <a:ext cx="423770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frequenza (assoluta)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si intende il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numero di volte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che una data modalità si presenta all’interno di un collettivo statistico.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1B64C4-A831-4DED-9C1F-20F36F61DB30}"/>
              </a:ext>
            </a:extLst>
          </p:cNvPr>
          <p:cNvCxnSpPr/>
          <p:nvPr/>
        </p:nvCxnSpPr>
        <p:spPr>
          <a:xfrm>
            <a:off x="10894142" y="2251588"/>
            <a:ext cx="0" cy="698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DE5488-BB12-4315-B7AB-BCB6504891D8}"/>
              </a:ext>
            </a:extLst>
          </p:cNvPr>
          <p:cNvSpPr txBox="1">
            <a:spLocks/>
          </p:cNvSpPr>
          <p:nvPr/>
        </p:nvSpPr>
        <p:spPr>
          <a:xfrm>
            <a:off x="481781" y="216309"/>
            <a:ext cx="11287432" cy="14945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Domanda 1: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Considera i seguenti punteggi ottenuti da 7 studenti ad un test: 2, 8, 8, 4, 8, 3, 8.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Qual è la </a:t>
            </a:r>
            <a:r>
              <a:rPr lang="it-IT" sz="1600" u="sng" dirty="0">
                <a:latin typeface="Arial" panose="020B0604020202020204" pitchFamily="34" charset="0"/>
                <a:cs typeface="Arial" panose="020B0604020202020204" pitchFamily="34" charset="0"/>
              </a:rPr>
              <a:t>frequenza </a:t>
            </a:r>
            <a:r>
              <a:rPr lang="it-IT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relativa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del punteggio più frequente?</a:t>
            </a:r>
          </a:p>
        </p:txBody>
      </p:sp>
    </p:spTree>
    <p:extLst>
      <p:ext uri="{BB962C8B-B14F-4D97-AF65-F5344CB8AC3E}">
        <p14:creationId xmlns:p14="http://schemas.microsoft.com/office/powerpoint/2010/main" val="2011354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45D8-EB13-4709-8907-C7B8715A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0"/>
            <a:ext cx="10168128" cy="2155231"/>
          </a:xfrm>
        </p:spPr>
        <p:txBody>
          <a:bodyPr>
            <a:noAutofit/>
          </a:bodyPr>
          <a:lstStyle/>
          <a:p>
            <a:r>
              <a:rPr lang="it-IT" sz="1600" b="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distribuzioni possono essere descritte mediante i seguenti indici:</a:t>
            </a:r>
            <a:b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 Tendenza centrale</a:t>
            </a:r>
            <a:br>
              <a:rPr lang="it-IT" sz="1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Variabilità</a:t>
            </a:r>
            <a:b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</a:t>
            </a:r>
            <a:r>
              <a:rPr lang="it-IT" sz="16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(asimmetria e curtosi)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97DFD-A036-4796-B558-E30CF122C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265" y="2271545"/>
            <a:ext cx="11067385" cy="4148919"/>
          </a:xfrm>
          <a:ln w="28575">
            <a:solidFill>
              <a:srgbClr val="97A77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curtosi definisce una misura dello spessore delle code di una distribuzione.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CBFBFE-C09B-4BE2-8025-F46F116C4789}"/>
              </a:ext>
            </a:extLst>
          </p:cNvPr>
          <p:cNvSpPr/>
          <p:nvPr/>
        </p:nvSpPr>
        <p:spPr>
          <a:xfrm>
            <a:off x="8750710" y="2155231"/>
            <a:ext cx="2153264" cy="34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Curtosi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1BA807E-5EA4-494E-8AAF-87B3C0762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5" y="3268228"/>
            <a:ext cx="4663844" cy="2994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A66C11-7163-43A2-9ACF-2F7B65DEED6A}"/>
              </a:ext>
            </a:extLst>
          </p:cNvPr>
          <p:cNvSpPr txBox="1"/>
          <p:nvPr/>
        </p:nvSpPr>
        <p:spPr>
          <a:xfrm>
            <a:off x="5427408" y="3750025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Mesocurtica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: La distribuzione ha una curtosi simile a quella della distribuzione normale;</a:t>
            </a:r>
          </a:p>
          <a:p>
            <a:pPr marL="0" indent="0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Leptocurtica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: Valori maggiormente concentrati attorno al valore medio;</a:t>
            </a:r>
          </a:p>
          <a:p>
            <a:pPr marL="0" indent="0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Platicurtica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Valori maggiormente concentrati nelle code.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46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49EB-B401-4646-BABD-8AE94D12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misura di curtosi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1A8DD1-294C-49EE-9A63-FA7E8B56AC7C}"/>
                  </a:ext>
                </a:extLst>
              </p:cNvPr>
              <p:cNvSpPr txBox="1"/>
              <p:nvPr/>
            </p:nvSpPr>
            <p:spPr>
              <a:xfrm>
                <a:off x="682948" y="2393942"/>
                <a:ext cx="88392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1800" b="0" i="0" u="none" strike="noStrike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L’indice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it-IT" sz="1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it-IT" sz="1800" b="0" i="0" u="none" strike="noStrike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 Fisher</a:t>
                </a:r>
                <a:r>
                  <a:rPr lang="it-IT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1A8DD1-294C-49EE-9A63-FA7E8B56A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48" y="2393942"/>
                <a:ext cx="8839201" cy="369332"/>
              </a:xfrm>
              <a:prstGeom prst="rect">
                <a:avLst/>
              </a:prstGeom>
              <a:blipFill>
                <a:blip r:embed="rId2"/>
                <a:stretch>
                  <a:fillRect l="-414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2D8D27-79F1-45F3-97D4-EAAA8F47E41E}"/>
                  </a:ext>
                </a:extLst>
              </p:cNvPr>
              <p:cNvSpPr txBox="1"/>
              <p:nvPr/>
            </p:nvSpPr>
            <p:spPr>
              <a:xfrm>
                <a:off x="5438350" y="2763274"/>
                <a:ext cx="1932132" cy="480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nary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2D8D27-79F1-45F3-97D4-EAAA8F47E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350" y="2763274"/>
                <a:ext cx="1932132" cy="4808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507E74-21D7-489D-864D-6E897A9EE893}"/>
                  </a:ext>
                </a:extLst>
              </p:cNvPr>
              <p:cNvSpPr txBox="1"/>
              <p:nvPr/>
            </p:nvSpPr>
            <p:spPr>
              <a:xfrm>
                <a:off x="983226" y="3627794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it-IT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507E74-21D7-489D-864D-6E897A9EE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26" y="3627794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0D647DDF-098E-4961-9A9C-402968C38DEF}"/>
              </a:ext>
            </a:extLst>
          </p:cNvPr>
          <p:cNvSpPr/>
          <p:nvPr/>
        </p:nvSpPr>
        <p:spPr>
          <a:xfrm>
            <a:off x="1907458" y="3806503"/>
            <a:ext cx="344129" cy="60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85422-E99A-4A7C-AB56-639EBFCCDA8C}"/>
              </a:ext>
            </a:extLst>
          </p:cNvPr>
          <p:cNvSpPr txBox="1"/>
          <p:nvPr/>
        </p:nvSpPr>
        <p:spPr>
          <a:xfrm>
            <a:off x="2330246" y="3653536"/>
            <a:ext cx="14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Mesocurtosi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BD02AC-DE20-46F2-A4F5-F7987B92BE20}"/>
                  </a:ext>
                </a:extLst>
              </p:cNvPr>
              <p:cNvSpPr txBox="1"/>
              <p:nvPr/>
            </p:nvSpPr>
            <p:spPr>
              <a:xfrm>
                <a:off x="4365524" y="3640512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it-IT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BD02AC-DE20-46F2-A4F5-F7987B92B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524" y="3640512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E629C7C-FE39-4BD6-84E0-AA38EE63A336}"/>
              </a:ext>
            </a:extLst>
          </p:cNvPr>
          <p:cNvSpPr txBox="1"/>
          <p:nvPr/>
        </p:nvSpPr>
        <p:spPr>
          <a:xfrm>
            <a:off x="5712544" y="3654360"/>
            <a:ext cx="14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Leptocurtosi</a:t>
            </a:r>
            <a:endParaRPr lang="it-IT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01D2006-2BB7-4F5F-985F-3BA6FBC0C96C}"/>
              </a:ext>
            </a:extLst>
          </p:cNvPr>
          <p:cNvSpPr/>
          <p:nvPr/>
        </p:nvSpPr>
        <p:spPr>
          <a:xfrm>
            <a:off x="5266285" y="3804782"/>
            <a:ext cx="344129" cy="60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146EE7-73F4-48CE-984E-C15D2BCF63ED}"/>
                  </a:ext>
                </a:extLst>
              </p:cNvPr>
              <p:cNvSpPr txBox="1"/>
              <p:nvPr/>
            </p:nvSpPr>
            <p:spPr>
              <a:xfrm>
                <a:off x="7979987" y="363442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it-IT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146EE7-73F4-48CE-984E-C15D2BCF6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987" y="3634420"/>
                <a:ext cx="6096000" cy="369332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FFC6DB3-2A3B-457F-8445-3407855889B6}"/>
              </a:ext>
            </a:extLst>
          </p:cNvPr>
          <p:cNvSpPr txBox="1"/>
          <p:nvPr/>
        </p:nvSpPr>
        <p:spPr>
          <a:xfrm>
            <a:off x="9327007" y="3648268"/>
            <a:ext cx="14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Platicurtosi</a:t>
            </a:r>
            <a:endParaRPr lang="it-IT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F1010DB-24CC-4310-9DDE-FE1519A151DE}"/>
              </a:ext>
            </a:extLst>
          </p:cNvPr>
          <p:cNvSpPr/>
          <p:nvPr/>
        </p:nvSpPr>
        <p:spPr>
          <a:xfrm>
            <a:off x="8880748" y="3798690"/>
            <a:ext cx="344129" cy="60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D5A37C-8A57-4C08-B9A2-F9A19F4B2675}"/>
                  </a:ext>
                </a:extLst>
              </p:cNvPr>
              <p:cNvSpPr txBox="1"/>
              <p:nvPr/>
            </p:nvSpPr>
            <p:spPr>
              <a:xfrm>
                <a:off x="682948" y="4641560"/>
                <a:ext cx="70398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1800" b="0" i="0" u="none" strike="noStrike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L’indice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it-IT" sz="1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it-IT" sz="1800" b="0" i="0" u="none" strike="noStrike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 Fisher centrato</a:t>
                </a:r>
                <a:r>
                  <a:rPr lang="it-IT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D5A37C-8A57-4C08-B9A2-F9A19F4B2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48" y="4641560"/>
                <a:ext cx="7039896" cy="369332"/>
              </a:xfrm>
              <a:prstGeom prst="rect">
                <a:avLst/>
              </a:prstGeom>
              <a:blipFill>
                <a:blip r:embed="rId7"/>
                <a:stretch>
                  <a:fillRect l="-519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C1E4DC-6983-44B9-9958-CF50FF016932}"/>
                  </a:ext>
                </a:extLst>
              </p:cNvPr>
              <p:cNvSpPr txBox="1"/>
              <p:nvPr/>
            </p:nvSpPr>
            <p:spPr>
              <a:xfrm>
                <a:off x="5435379" y="5163323"/>
                <a:ext cx="2417841" cy="480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4∗</m:t>
                        </m:r>
                      </m:sup>
                    </m:sSup>
                  </m:oMath>
                </a14:m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nary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C1E4DC-6983-44B9-9958-CF50FF016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379" y="5163323"/>
                <a:ext cx="2417841" cy="480837"/>
              </a:xfrm>
              <a:prstGeom prst="rect">
                <a:avLst/>
              </a:prstGeom>
              <a:blipFill>
                <a:blip r:embed="rId8"/>
                <a:stretch>
                  <a:fillRect l="-2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604076-E587-468E-A3DB-3F2505D664AE}"/>
                  </a:ext>
                </a:extLst>
              </p:cNvPr>
              <p:cNvSpPr txBox="1"/>
              <p:nvPr/>
            </p:nvSpPr>
            <p:spPr>
              <a:xfrm>
                <a:off x="997892" y="611197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it-IT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604076-E587-468E-A3DB-3F2505D66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92" y="6111976"/>
                <a:ext cx="6096000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B5131BC4-F455-4EC1-91E7-495C7EF00B6A}"/>
              </a:ext>
            </a:extLst>
          </p:cNvPr>
          <p:cNvSpPr/>
          <p:nvPr/>
        </p:nvSpPr>
        <p:spPr>
          <a:xfrm>
            <a:off x="1922124" y="6290685"/>
            <a:ext cx="344129" cy="6025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76FAA6-3540-4934-9C9B-29472A85DC9F}"/>
              </a:ext>
            </a:extLst>
          </p:cNvPr>
          <p:cNvSpPr txBox="1"/>
          <p:nvPr/>
        </p:nvSpPr>
        <p:spPr>
          <a:xfrm>
            <a:off x="2344912" y="6137718"/>
            <a:ext cx="14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Mesocurtosi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0AEBAE-EE1B-4E7C-9611-44B7B4E15A5B}"/>
                  </a:ext>
                </a:extLst>
              </p:cNvPr>
              <p:cNvSpPr txBox="1"/>
              <p:nvPr/>
            </p:nvSpPr>
            <p:spPr>
              <a:xfrm>
                <a:off x="4380190" y="6124694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it-IT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0AEBAE-EE1B-4E7C-9611-44B7B4E15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190" y="6124694"/>
                <a:ext cx="6096000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DD6AC52-1654-4926-871A-C1E099431384}"/>
              </a:ext>
            </a:extLst>
          </p:cNvPr>
          <p:cNvSpPr txBox="1"/>
          <p:nvPr/>
        </p:nvSpPr>
        <p:spPr>
          <a:xfrm>
            <a:off x="5727210" y="6138542"/>
            <a:ext cx="14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Leptocurtosi</a:t>
            </a:r>
            <a:endParaRPr lang="it-IT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1A0EE66-0D84-4231-AEF6-37766720D79D}"/>
              </a:ext>
            </a:extLst>
          </p:cNvPr>
          <p:cNvSpPr/>
          <p:nvPr/>
        </p:nvSpPr>
        <p:spPr>
          <a:xfrm>
            <a:off x="5280951" y="6288964"/>
            <a:ext cx="344129" cy="6025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9D2808-0FB6-4E81-A111-5BABEDFFADC6}"/>
              </a:ext>
            </a:extLst>
          </p:cNvPr>
          <p:cNvSpPr txBox="1"/>
          <p:nvPr/>
        </p:nvSpPr>
        <p:spPr>
          <a:xfrm>
            <a:off x="9341673" y="6132450"/>
            <a:ext cx="14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Platicurtosi</a:t>
            </a:r>
            <a:endParaRPr lang="it-IT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8E605473-B9BD-4B54-9D6E-F5FF204E8B2B}"/>
              </a:ext>
            </a:extLst>
          </p:cNvPr>
          <p:cNvSpPr/>
          <p:nvPr/>
        </p:nvSpPr>
        <p:spPr>
          <a:xfrm>
            <a:off x="8895414" y="6282872"/>
            <a:ext cx="344129" cy="6025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D70F30-C19A-4A27-BB7B-F8337B5C10EF}"/>
                  </a:ext>
                </a:extLst>
              </p:cNvPr>
              <p:cNvSpPr txBox="1"/>
              <p:nvPr/>
            </p:nvSpPr>
            <p:spPr>
              <a:xfrm>
                <a:off x="7979987" y="6137270"/>
                <a:ext cx="11295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it-IT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D70F30-C19A-4A27-BB7B-F8337B5C1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987" y="6137270"/>
                <a:ext cx="1129521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208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71A4-7EFC-4EA5-9EF6-BEE15C89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Misure di forma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FC7ED-747D-4B08-A1E1-0B68026BDD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0103" y="2468189"/>
                <a:ext cx="11159613" cy="369417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it-IT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Domanda 8:</a:t>
                </a:r>
              </a:p>
              <a:p>
                <a:pPr marL="0" indent="0" algn="just">
                  <a:buNone/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Una variabile ha media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mediana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𝑀𝑒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=32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 deviazione standard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=14.69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Calcolando il coefficiente di asimmetria di </a:t>
                </a:r>
                <a:r>
                  <a:rPr lang="it-IT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Hotelling</a:t>
                </a: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-Solomon è possibile affermare che:</a:t>
                </a:r>
              </a:p>
              <a:p>
                <a:pPr marL="0" indent="0" algn="just">
                  <a:buNone/>
                </a:pPr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La distribuzione è simmetrica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La distribuzione è asimmetrica negativa (a sinistra)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La distribuzione è asimmetrica positiva (a sinistra)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La distribuzione è asimmetrica negativa (a destra)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La distribuzione è asimmetrica positiva (a destra)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FC7ED-747D-4B08-A1E1-0B68026BD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103" y="2468189"/>
                <a:ext cx="11159613" cy="3694176"/>
              </a:xfrm>
              <a:blipFill>
                <a:blip r:embed="rId2"/>
                <a:stretch>
                  <a:fillRect l="-492" t="-990" r="-5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794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B83ED085-8EB5-49BC-9F7F-9E17FBDF12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627" y="176981"/>
                <a:ext cx="11367416" cy="11494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Domanda 8:</a:t>
                </a:r>
              </a:p>
              <a:p>
                <a:pPr marL="0" indent="0" algn="just">
                  <a:buNone/>
                </a:pPr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Una variabile ha media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it-IT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mediana </a:t>
                </a:r>
                <a14:m>
                  <m:oMath xmlns:m="http://schemas.openxmlformats.org/officeDocument/2006/math">
                    <m:r>
                      <a:rPr lang="it-IT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𝑀𝑒</m:t>
                    </m:r>
                    <m:r>
                      <a:rPr lang="it-IT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=32</m:t>
                    </m:r>
                  </m:oMath>
                </a14:m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e deviazione standard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it-IT" sz="1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it-IT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1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215.80</m:t>
                    </m:r>
                  </m:oMath>
                </a14:m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Calcolando il coefficiente di asimmetria di </a:t>
                </a:r>
                <a:r>
                  <a:rPr lang="it-IT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Hotelling</a:t>
                </a:r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-Solomon è possibile affermare che:</a:t>
                </a: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B83ED085-8EB5-49BC-9F7F-9E17FBDF1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7" y="176981"/>
                <a:ext cx="11367416" cy="1149488"/>
              </a:xfrm>
              <a:prstGeom prst="rect">
                <a:avLst/>
              </a:prstGeom>
              <a:blipFill>
                <a:blip r:embed="rId2"/>
                <a:stretch>
                  <a:fillRect l="-214" t="-524" r="-2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6702BC5-CBAB-4819-89C0-32DA8C1A17B2}"/>
              </a:ext>
            </a:extLst>
          </p:cNvPr>
          <p:cNvSpPr txBox="1"/>
          <p:nvPr/>
        </p:nvSpPr>
        <p:spPr>
          <a:xfrm>
            <a:off x="373627" y="1661255"/>
            <a:ext cx="8839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Coefficiente di asimmetria di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Hotelling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-Solomon: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0F6AEE-A3C8-42D0-B50C-881F811A9C2D}"/>
                  </a:ext>
                </a:extLst>
              </p:cNvPr>
              <p:cNvSpPr txBox="1"/>
              <p:nvPr/>
            </p:nvSpPr>
            <p:spPr>
              <a:xfrm>
                <a:off x="4793227" y="2434159"/>
                <a:ext cx="325364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𝑀𝑒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30−32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14.69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=−0.14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0F6AEE-A3C8-42D0-B50C-881F811A9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227" y="2434159"/>
                <a:ext cx="3253648" cy="520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A324AD7-786B-46D2-B560-FF980C749D65}"/>
              </a:ext>
            </a:extLst>
          </p:cNvPr>
          <p:cNvSpPr txBox="1"/>
          <p:nvPr/>
        </p:nvSpPr>
        <p:spPr>
          <a:xfrm>
            <a:off x="648929" y="3786518"/>
            <a:ext cx="6096000" cy="3330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distribuzione è simmetrica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distribuzione è asimmetrica negativa (a destra)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distribuzione è asimmetrica positiva (a destra)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distribuzione è asimmetrica negativa (a sinistra)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distribuzione è asimmetrica positiva (a sinistra)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811D2E-9B95-4D0D-9A9B-9FF6A7A84F90}"/>
              </a:ext>
            </a:extLst>
          </p:cNvPr>
          <p:cNvSpPr txBox="1"/>
          <p:nvPr/>
        </p:nvSpPr>
        <p:spPr>
          <a:xfrm>
            <a:off x="648929" y="34171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Qual è la risposta corretta?</a:t>
            </a:r>
            <a:endParaRPr lang="it-IT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45EB0C-1680-44E0-A7A7-12CBFBA4906C}"/>
              </a:ext>
            </a:extLst>
          </p:cNvPr>
          <p:cNvSpPr txBox="1"/>
          <p:nvPr/>
        </p:nvSpPr>
        <p:spPr>
          <a:xfrm>
            <a:off x="6195652" y="5579197"/>
            <a:ext cx="6826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it-IT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2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71A4-7EFC-4EA5-9EF6-BEE15C89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Distribuzioni di frequenza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FC7ED-747D-4B08-A1E1-0B68026BD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Domanda 2:</a:t>
            </a:r>
          </a:p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studenti è stata somministrata una scala per la misurazione dello stress percepito. In base alle risposte date, gli studenti sono stati classificati in tre gruppi in base al livello di stress: basso, moderato e alto. La frequenza relativa di ciascun gruppo è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0.462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0.154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0.384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rispettivamente. </a:t>
            </a:r>
          </a:p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Quanti studenti si trovano in ogni categoria?</a:t>
            </a:r>
          </a:p>
        </p:txBody>
      </p:sp>
    </p:spTree>
    <p:extLst>
      <p:ext uri="{BB962C8B-B14F-4D97-AF65-F5344CB8AC3E}">
        <p14:creationId xmlns:p14="http://schemas.microsoft.com/office/powerpoint/2010/main" val="250586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3ED085-8EB5-49BC-9F7F-9E17FBDF1246}"/>
              </a:ext>
            </a:extLst>
          </p:cNvPr>
          <p:cNvSpPr txBox="1">
            <a:spLocks/>
          </p:cNvSpPr>
          <p:nvPr/>
        </p:nvSpPr>
        <p:spPr>
          <a:xfrm>
            <a:off x="412955" y="176980"/>
            <a:ext cx="11267767" cy="17250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Domanda 2: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 13 studenti è stata somministrata una scala per la misurazione dello stress percepito. In base alle risposte date, gli studenti sono stati classificati in tre gruppi in base al livello di stress: basso, moderato e alto. La frequenza relativa di ciascun gruppo è 0.462, 0.154 e 0.384, rispettivamente. </a:t>
            </a:r>
          </a:p>
          <a:p>
            <a:pPr marL="0" indent="0" algn="just">
              <a:buNone/>
            </a:pP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 studenti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si trovano in ogni categoria?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1676F-C46D-46BC-A3AE-C0F0D0DFE9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816" y="2853995"/>
                <a:ext cx="11666367" cy="164918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it-IT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Cosa abbiamo? La </a:t>
                </a:r>
                <a:r>
                  <a:rPr lang="it-IT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frequenza relativa:</a:t>
                </a:r>
                <a:endParaRPr lang="it-IT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𝑓𝑟𝑒𝑞𝑢𝑒𝑧𝑎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𝑎𝑠𝑠𝑜𝑙𝑢𝑡𝑎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𝑡𝑜𝑡𝑎𝑙𝑒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𝑑𝑒𝑙𝑙𝑒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𝑢𝑛𝑖𝑡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à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it-IT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1676F-C46D-46BC-A3AE-C0F0D0DFE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16" y="2853995"/>
                <a:ext cx="11666367" cy="1649180"/>
              </a:xfrm>
              <a:prstGeom prst="rect">
                <a:avLst/>
              </a:prstGeom>
              <a:blipFill>
                <a:blip r:embed="rId2"/>
                <a:stretch>
                  <a:fillRect l="-418" t="-14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19DBD82-9696-452C-988D-E963B0D3A8DA}"/>
              </a:ext>
            </a:extLst>
          </p:cNvPr>
          <p:cNvSpPr txBox="1"/>
          <p:nvPr/>
        </p:nvSpPr>
        <p:spPr>
          <a:xfrm>
            <a:off x="262816" y="4910732"/>
            <a:ext cx="568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passare dalla frequenza relativa a quella assoluta è necessario applicare la formula inversa: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C5D491-8A9E-4B4D-8F1C-25E8E3DC54E6}"/>
                  </a:ext>
                </a:extLst>
              </p:cNvPr>
              <p:cNvSpPr txBox="1"/>
              <p:nvPr/>
            </p:nvSpPr>
            <p:spPr>
              <a:xfrm>
                <a:off x="6828506" y="5315774"/>
                <a:ext cx="3960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𝑏𝑎𝑠𝑠𝑜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𝑏𝑎𝑠𝑠𝑜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=13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×0.462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C5D491-8A9E-4B4D-8F1C-25E8E3DC5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506" y="5315774"/>
                <a:ext cx="3960380" cy="276999"/>
              </a:xfrm>
              <a:prstGeom prst="rect">
                <a:avLst/>
              </a:prstGeom>
              <a:blipFill>
                <a:blip r:embed="rId3"/>
                <a:stretch>
                  <a:fillRect l="-308" r="-923" b="-3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AFBC016-3516-4021-9047-F3E3040B252A}"/>
              </a:ext>
            </a:extLst>
          </p:cNvPr>
          <p:cNvSpPr txBox="1"/>
          <p:nvPr/>
        </p:nvSpPr>
        <p:spPr>
          <a:xfrm>
            <a:off x="1421799" y="4277210"/>
            <a:ext cx="5136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L’esercizio ci chiede la </a:t>
            </a:r>
            <a:r>
              <a:rPr lang="it-IT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frequenza assoluta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5563BE-B84B-4E1E-92EB-F46ADC94C04F}"/>
              </a:ext>
            </a:extLst>
          </p:cNvPr>
          <p:cNvCxnSpPr/>
          <p:nvPr/>
        </p:nvCxnSpPr>
        <p:spPr>
          <a:xfrm>
            <a:off x="1199535" y="1828800"/>
            <a:ext cx="0" cy="522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A071DC6-230E-4BF6-9D9A-FD1AB754902B}"/>
              </a:ext>
            </a:extLst>
          </p:cNvPr>
          <p:cNvSpPr txBox="1"/>
          <p:nvPr/>
        </p:nvSpPr>
        <p:spPr>
          <a:xfrm>
            <a:off x="78658" y="2304631"/>
            <a:ext cx="2399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Frequenza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assoluta</a:t>
            </a:r>
            <a:endParaRPr lang="it-IT" dirty="0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C6B49294-493F-48BC-BD5F-0812BC000FD8}"/>
              </a:ext>
            </a:extLst>
          </p:cNvPr>
          <p:cNvCxnSpPr>
            <a:cxnSpLocks/>
          </p:cNvCxnSpPr>
          <p:nvPr/>
        </p:nvCxnSpPr>
        <p:spPr>
          <a:xfrm flipV="1">
            <a:off x="5850194" y="3429874"/>
            <a:ext cx="2015612" cy="1073301"/>
          </a:xfrm>
          <a:prstGeom prst="curvedConnector3">
            <a:avLst>
              <a:gd name="adj1" fmla="val 14073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410CDD-8DE9-4B9D-A5AB-27A842B9D570}"/>
                  </a:ext>
                </a:extLst>
              </p:cNvPr>
              <p:cNvSpPr txBox="1"/>
              <p:nvPr/>
            </p:nvSpPr>
            <p:spPr>
              <a:xfrm>
                <a:off x="2938519" y="5966849"/>
                <a:ext cx="1276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FF0000"/>
                    </a:solidFill>
                  </a:rPr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410CDD-8DE9-4B9D-A5AB-27A842B9D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19" y="5966849"/>
                <a:ext cx="1276247" cy="276999"/>
              </a:xfrm>
              <a:prstGeom prst="rect">
                <a:avLst/>
              </a:prstGeom>
              <a:blipFill>
                <a:blip r:embed="rId4"/>
                <a:stretch>
                  <a:fillRect l="-6220" b="-3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47D176-B8C1-4DD8-B7AE-9B763DC4B32D}"/>
                  </a:ext>
                </a:extLst>
              </p:cNvPr>
              <p:cNvSpPr txBox="1"/>
              <p:nvPr/>
            </p:nvSpPr>
            <p:spPr>
              <a:xfrm>
                <a:off x="331642" y="5822901"/>
                <a:ext cx="2330245" cy="564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it-IT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47D176-B8C1-4DD8-B7AE-9B763DC4B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42" y="5822901"/>
                <a:ext cx="2330245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row: Right 32">
            <a:extLst>
              <a:ext uri="{FF2B5EF4-FFF2-40B4-BE49-F238E27FC236}">
                <a16:creationId xmlns:a16="http://schemas.microsoft.com/office/drawing/2014/main" id="{D7C93DE9-303F-4ACB-B40B-D5FB0DEB3D7F}"/>
              </a:ext>
            </a:extLst>
          </p:cNvPr>
          <p:cNvSpPr/>
          <p:nvPr/>
        </p:nvSpPr>
        <p:spPr>
          <a:xfrm>
            <a:off x="2130945" y="6028954"/>
            <a:ext cx="530942" cy="152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766E08A-FF14-4D0F-84B5-6D32F0BAADED}"/>
                  </a:ext>
                </a:extLst>
              </p:cNvPr>
              <p:cNvSpPr txBox="1"/>
              <p:nvPr/>
            </p:nvSpPr>
            <p:spPr>
              <a:xfrm>
                <a:off x="6828506" y="5798698"/>
                <a:ext cx="4668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𝑚𝑜𝑑𝑒𝑟𝑎𝑡𝑜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𝑚𝑜𝑑𝑒𝑟𝑎𝑡𝑜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=13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×0.154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766E08A-FF14-4D0F-84B5-6D32F0BAA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506" y="5798698"/>
                <a:ext cx="4668907" cy="276999"/>
              </a:xfrm>
              <a:prstGeom prst="rect">
                <a:avLst/>
              </a:prstGeom>
              <a:blipFill>
                <a:blip r:embed="rId6"/>
                <a:stretch>
                  <a:fillRect l="-261" r="-783" b="-347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3FDFF2A-96ED-4433-9455-DB4F0235B296}"/>
                  </a:ext>
                </a:extLst>
              </p:cNvPr>
              <p:cNvSpPr txBox="1"/>
              <p:nvPr/>
            </p:nvSpPr>
            <p:spPr>
              <a:xfrm>
                <a:off x="6828506" y="6281622"/>
                <a:ext cx="3822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𝑎𝑙𝑡𝑜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𝑏𝑎𝑠𝑠𝑜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13 ×</m:t>
                      </m:r>
                      <m:r>
                        <m:rPr>
                          <m:nor/>
                        </m:rPr>
                        <a:rPr lang="it-IT" dirty="0">
                          <a:latin typeface="Cambria Math" panose="02040503050406030204" pitchFamily="18" charset="0"/>
                        </a:rPr>
                        <m:t>0.38</m:t>
                      </m:r>
                      <m:r>
                        <a:rPr lang="it-IT" b="0" i="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it-IT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3FDFF2A-96ED-4433-9455-DB4F0235B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506" y="6281622"/>
                <a:ext cx="3822521" cy="276999"/>
              </a:xfrm>
              <a:prstGeom prst="rect">
                <a:avLst/>
              </a:prstGeom>
              <a:blipFill>
                <a:blip r:embed="rId7"/>
                <a:stretch>
                  <a:fillRect l="-478" r="-1116" b="-347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DB5C8577-CC92-4465-9F73-2C51498106D2}"/>
              </a:ext>
            </a:extLst>
          </p:cNvPr>
          <p:cNvSpPr/>
          <p:nvPr/>
        </p:nvSpPr>
        <p:spPr>
          <a:xfrm>
            <a:off x="6715434" y="4982739"/>
            <a:ext cx="5066268" cy="16982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07FECC-2F40-4299-A430-3485D9A2DD49}"/>
              </a:ext>
            </a:extLst>
          </p:cNvPr>
          <p:cNvSpPr/>
          <p:nvPr/>
        </p:nvSpPr>
        <p:spPr>
          <a:xfrm>
            <a:off x="9212119" y="4754696"/>
            <a:ext cx="2252295" cy="4386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Soluzione</a:t>
            </a:r>
          </a:p>
        </p:txBody>
      </p:sp>
    </p:spTree>
    <p:extLst>
      <p:ext uri="{BB962C8B-B14F-4D97-AF65-F5344CB8AC3E}">
        <p14:creationId xmlns:p14="http://schemas.microsoft.com/office/powerpoint/2010/main" val="314115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71A4-7EFC-4EA5-9EF6-BEE15C89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Distribuzioni di frequenza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FC7ED-747D-4B08-A1E1-0B68026BD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Domanda 3:</a:t>
            </a:r>
          </a:p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base alle risposte date ad un test di matematica,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studenti sono stati classificati in tre categorie in base alla loro abilità: bassa, media e alta. La frequenza relativa cumulata per ciascuna categoria è rispettivamente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0.133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0.667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Quanti studenti ci sono in ogni categoria?</a:t>
            </a:r>
          </a:p>
        </p:txBody>
      </p:sp>
    </p:spTree>
    <p:extLst>
      <p:ext uri="{BB962C8B-B14F-4D97-AF65-F5344CB8AC3E}">
        <p14:creationId xmlns:p14="http://schemas.microsoft.com/office/powerpoint/2010/main" val="360805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3ED085-8EB5-49BC-9F7F-9E17FBDF1246}"/>
              </a:ext>
            </a:extLst>
          </p:cNvPr>
          <p:cNvSpPr txBox="1">
            <a:spLocks/>
          </p:cNvSpPr>
          <p:nvPr/>
        </p:nvSpPr>
        <p:spPr>
          <a:xfrm>
            <a:off x="373627" y="176981"/>
            <a:ext cx="11367416" cy="1487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Domanda 3: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 base alle risposte date ad un test di matematica, 15 studenti sono stati classificati in tre categorie in base alla loro abilità: bassa, media e alta. La </a:t>
            </a:r>
            <a:r>
              <a:rPr lang="it-IT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frequenza relativa cumulata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per ciascuna categoria è rispettivamente 0.133, 0.667 e 1. </a:t>
            </a:r>
          </a:p>
          <a:p>
            <a:pPr marL="0" indent="0" algn="just">
              <a:buNone/>
            </a:pP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 studenti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ci sono in ogni categoria?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1676F-C46D-46BC-A3AE-C0F0D0DFE9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296" y="1800115"/>
                <a:ext cx="11368747" cy="114948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it-IT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Anche questo esercizio ci chiede la </a:t>
                </a:r>
                <a:r>
                  <a:rPr lang="it-IT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frequenza assoluta </a:t>
                </a:r>
                <a:r>
                  <a:rPr lang="it-IT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per ogni categoria. 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it-IT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 ora cosa abbiamo? La </a:t>
                </a:r>
                <a:r>
                  <a:rPr lang="it-IT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frequenza relativa cumulata.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Quando le modalità di un carattere sono </a:t>
                </a:r>
                <a:r>
                  <a:rPr lang="it-IT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ordinabili</a:t>
                </a:r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come in questo caso, è possibile calcolare per ogni modalità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del carattere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la frequenza cumulata nel modo seguente: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it-IT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+…+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1676F-C46D-46BC-A3AE-C0F0D0DFE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96" y="1800115"/>
                <a:ext cx="11368747" cy="1149488"/>
              </a:xfrm>
              <a:prstGeom prst="rect">
                <a:avLst/>
              </a:prstGeom>
              <a:blipFill>
                <a:blip r:embed="rId2"/>
                <a:stretch>
                  <a:fillRect l="-429" t="-2116" r="-322" b="-724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25F732-ACAE-4A22-8F02-2C0E9FFAC18E}"/>
                  </a:ext>
                </a:extLst>
              </p:cNvPr>
              <p:cNvSpPr txBox="1"/>
              <p:nvPr/>
            </p:nvSpPr>
            <p:spPr>
              <a:xfrm>
                <a:off x="411625" y="3889157"/>
                <a:ext cx="1136874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rappresenta il numero delle unità del collettivo nelle quali il carattere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assume un valore non superiore alla modalità considerata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la frequenza assoluta della modalità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25F732-ACAE-4A22-8F02-2C0E9FFAC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25" y="3889157"/>
                <a:ext cx="11368747" cy="584775"/>
              </a:xfrm>
              <a:prstGeom prst="rect">
                <a:avLst/>
              </a:prstGeom>
              <a:blipFill>
                <a:blip r:embed="rId3"/>
                <a:stretch>
                  <a:fillRect l="-322" t="-3125" r="-322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CEEDED-B0E9-4411-BB10-BDCC164F56C9}"/>
                  </a:ext>
                </a:extLst>
              </p:cNvPr>
              <p:cNvSpPr txBox="1"/>
              <p:nvPr/>
            </p:nvSpPr>
            <p:spPr>
              <a:xfrm>
                <a:off x="6213988" y="5208560"/>
                <a:ext cx="5781368" cy="1400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Come somma delle </a:t>
                </a:r>
                <a:r>
                  <a:rPr lang="it-IT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frequenze relative </a:t>
                </a:r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associate alle modalità del carattere non superiori alla modalità considerata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it-IT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it-IT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it-IT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CEEDED-B0E9-4411-BB10-BDCC164F5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988" y="5208560"/>
                <a:ext cx="5781368" cy="1400383"/>
              </a:xfrm>
              <a:prstGeom prst="rect">
                <a:avLst/>
              </a:prstGeom>
              <a:blipFill>
                <a:blip r:embed="rId4"/>
                <a:stretch>
                  <a:fillRect l="-527" t="-1304" r="-4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0E092A-799C-4078-B1BA-2AACAFB77F60}"/>
                  </a:ext>
                </a:extLst>
              </p:cNvPr>
              <p:cNvSpPr txBox="1"/>
              <p:nvPr/>
            </p:nvSpPr>
            <p:spPr>
              <a:xfrm>
                <a:off x="2708122" y="5789648"/>
                <a:ext cx="1248697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0E092A-799C-4078-B1BA-2AACAFB77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122" y="5789648"/>
                <a:ext cx="1248697" cy="6090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0126747-A107-4C7A-9A1E-57445F7D6C45}"/>
              </a:ext>
            </a:extLst>
          </p:cNvPr>
          <p:cNvSpPr txBox="1"/>
          <p:nvPr/>
        </p:nvSpPr>
        <p:spPr>
          <a:xfrm>
            <a:off x="450955" y="5204873"/>
            <a:ext cx="5763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Come rapporto tra la </a:t>
            </a: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frequenza assoluta cumulata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 il totale delle unità: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A3E2D3-1223-415F-A53D-386573B7C462}"/>
              </a:ext>
            </a:extLst>
          </p:cNvPr>
          <p:cNvSpPr txBox="1"/>
          <p:nvPr/>
        </p:nvSpPr>
        <p:spPr>
          <a:xfrm>
            <a:off x="411625" y="4749296"/>
            <a:ext cx="11368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Come si ottiene la frequenza relativa cumulata?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Dipende dalle informazioni che ho a disposizione! </a:t>
            </a:r>
            <a:endParaRPr lang="it-IT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8D5010-FACA-440F-8A14-9AB42D4F31C2}"/>
              </a:ext>
            </a:extLst>
          </p:cNvPr>
          <p:cNvSpPr/>
          <p:nvPr/>
        </p:nvSpPr>
        <p:spPr>
          <a:xfrm>
            <a:off x="411626" y="5161750"/>
            <a:ext cx="5645046" cy="1519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3A724A-7AB8-40D2-8423-CB7F6E4FE3AD}"/>
              </a:ext>
            </a:extLst>
          </p:cNvPr>
          <p:cNvSpPr/>
          <p:nvPr/>
        </p:nvSpPr>
        <p:spPr>
          <a:xfrm>
            <a:off x="6253317" y="5161749"/>
            <a:ext cx="5645046" cy="1519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42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3ED085-8EB5-49BC-9F7F-9E17FBDF1246}"/>
              </a:ext>
            </a:extLst>
          </p:cNvPr>
          <p:cNvSpPr txBox="1">
            <a:spLocks/>
          </p:cNvSpPr>
          <p:nvPr/>
        </p:nvSpPr>
        <p:spPr>
          <a:xfrm>
            <a:off x="373627" y="176981"/>
            <a:ext cx="11367416" cy="1487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Domanda 3: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 base alle risposte date ad un test di matematica, 15 studenti sono stati classificati in tre categorie in base alla loro abilità: bassa, media e alta. La </a:t>
            </a:r>
            <a:r>
              <a:rPr lang="it-IT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frequenza relativa cumulata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per ciascuna categoria è rispettivamente 0.133, 0.667 e 1. </a:t>
            </a:r>
          </a:p>
          <a:p>
            <a:pPr marL="0" indent="0" algn="just">
              <a:buNone/>
            </a:pP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 studenti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ci sono in ogni categoria?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C254F46-1452-4E10-8D82-33DE55861A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5035324"/>
                  </p:ext>
                </p:extLst>
              </p:nvPr>
            </p:nvGraphicFramePr>
            <p:xfrm>
              <a:off x="4257672" y="1882515"/>
              <a:ext cx="7483371" cy="27877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1121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1647825">
                      <a:extLst>
                        <a:ext uri="{9D8B030D-6E8A-4147-A177-3AD203B41FA5}">
                          <a16:colId xmlns:a16="http://schemas.microsoft.com/office/drawing/2014/main" val="116534519"/>
                        </a:ext>
                      </a:extLst>
                    </a:gridCol>
                    <a:gridCol w="1047750">
                      <a:extLst>
                        <a:ext uri="{9D8B030D-6E8A-4147-A177-3AD203B41FA5}">
                          <a16:colId xmlns:a16="http://schemas.microsoft.com/office/drawing/2014/main" val="1174913837"/>
                        </a:ext>
                      </a:extLst>
                    </a:gridCol>
                    <a:gridCol w="2781300">
                      <a:extLst>
                        <a:ext uri="{9D8B030D-6E8A-4147-A177-3AD203B41FA5}">
                          <a16:colId xmlns:a16="http://schemas.microsoft.com/office/drawing/2014/main" val="28812443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aseline="0" dirty="0">
                              <a:latin typeface="Arial" panose="020B0604020202020204" pitchFamily="34" charset="0"/>
                            </a:rPr>
                            <a:t>Modalità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aseline="0" dirty="0">
                              <a:latin typeface="Arial" panose="020B0604020202020204" pitchFamily="34" charset="0"/>
                            </a:rPr>
                            <a:t>Frequenza assoluta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aseline="0" dirty="0">
                              <a:latin typeface="Arial" panose="020B0604020202020204" pitchFamily="34" charset="0"/>
                            </a:rPr>
                            <a:t>Frequenza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aseline="0" dirty="0">
                              <a:latin typeface="Arial" panose="020B0604020202020204" pitchFamily="34" charset="0"/>
                            </a:rPr>
                            <a:t>Frequenza relativa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aseline="0" dirty="0">
                              <a:latin typeface="Arial" panose="020B0604020202020204" pitchFamily="34" charset="0"/>
                            </a:rPr>
                            <a:t>Frequenza relativa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400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4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it-IT" sz="140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it-IT" sz="14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1400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4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oMath>
                          </a14:m>
                          <a:r>
                            <a:rPr lang="it-IT" sz="1400" baseline="0" dirty="0">
                              <a:latin typeface="Arial" panose="020B0604020202020204" pitchFamily="34" charset="0"/>
                            </a:rPr>
                            <a:t>   o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sz="1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4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it-IT" sz="140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it-IT" sz="14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1400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400" b="0" i="1" baseline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14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4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oMath>
                          </a14:m>
                          <a:r>
                            <a:rPr lang="it-IT" sz="1400" baseline="0" dirty="0">
                              <a:latin typeface="Arial" panose="020B0604020202020204" pitchFamily="34" charset="0"/>
                            </a:rPr>
                            <a:t>   o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sz="1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400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4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it-IT" sz="140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it-IT" sz="14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it-IT" sz="1400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400" b="0" i="1" baseline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14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sz="1400" b="0" i="0" baseline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14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4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oMath>
                          </a14:m>
                          <a:r>
                            <a:rPr lang="it-IT" sz="1400" baseline="0" dirty="0">
                              <a:latin typeface="Arial" panose="020B0604020202020204" pitchFamily="34" charset="0"/>
                            </a:rPr>
                            <a:t>    o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sz="1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4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994380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400" b="0" i="1" baseline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4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baseline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baseline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it-IT" sz="1400" b="0" i="1" baseline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it-IT" sz="14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it-IT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it-IT" sz="1400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400" b="0" i="1" baseline="0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it-IT" sz="1400" b="0" i="1" baseline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it-IT" sz="14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4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it-IT" sz="14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1400" b="0" i="1" baseline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4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it-IT" sz="1400" baseline="0" dirty="0">
                              <a:latin typeface="Arial" panose="020B0604020202020204" pitchFamily="34" charset="0"/>
                            </a:rPr>
                            <a:t>   o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4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it-IT" sz="1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it-IT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it-IT" sz="14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1400" b="0" i="1" baseline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it-IT" sz="1400" b="0" i="1" baseline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1400" b="0" i="1" baseline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b="0" i="1" baseline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it-IT" sz="1400" b="0" i="1" baseline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it-IT" sz="1400" b="0" i="1" baseline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it-IT" sz="14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69485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C254F46-1452-4E10-8D82-33DE55861A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5035324"/>
                  </p:ext>
                </p:extLst>
              </p:nvPr>
            </p:nvGraphicFramePr>
            <p:xfrm>
              <a:off x="4257672" y="1882515"/>
              <a:ext cx="7483371" cy="27877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1121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1647825">
                      <a:extLst>
                        <a:ext uri="{9D8B030D-6E8A-4147-A177-3AD203B41FA5}">
                          <a16:colId xmlns:a16="http://schemas.microsoft.com/office/drawing/2014/main" val="116534519"/>
                        </a:ext>
                      </a:extLst>
                    </a:gridCol>
                    <a:gridCol w="1047750">
                      <a:extLst>
                        <a:ext uri="{9D8B030D-6E8A-4147-A177-3AD203B41FA5}">
                          <a16:colId xmlns:a16="http://schemas.microsoft.com/office/drawing/2014/main" val="1174913837"/>
                        </a:ext>
                      </a:extLst>
                    </a:gridCol>
                    <a:gridCol w="2781300">
                      <a:extLst>
                        <a:ext uri="{9D8B030D-6E8A-4147-A177-3AD203B41FA5}">
                          <a16:colId xmlns:a16="http://schemas.microsoft.com/office/drawing/2014/main" val="288124430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aseline="0" dirty="0">
                              <a:latin typeface="Arial" panose="020B0604020202020204" pitchFamily="34" charset="0"/>
                            </a:rPr>
                            <a:t>Modalità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aseline="0" dirty="0">
                              <a:latin typeface="Arial" panose="020B0604020202020204" pitchFamily="34" charset="0"/>
                            </a:rPr>
                            <a:t>Frequenza assoluta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aseline="0" dirty="0">
                              <a:latin typeface="Arial" panose="020B0604020202020204" pitchFamily="34" charset="0"/>
                            </a:rPr>
                            <a:t>Frequenza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aseline="0" dirty="0">
                              <a:latin typeface="Arial" panose="020B0604020202020204" pitchFamily="34" charset="0"/>
                            </a:rPr>
                            <a:t>Frequenza relativa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aseline="0" dirty="0">
                              <a:latin typeface="Arial" panose="020B0604020202020204" pitchFamily="34" charset="0"/>
                            </a:rPr>
                            <a:t>Frequenza relativa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45542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7" t="-114667" r="-720667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889" t="-114667" r="-500556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593" t="-114667" r="-233704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9419" t="-114667" r="-266860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147" t="-114667" r="-438" b="-6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45542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7" t="-214667" r="-720667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889" t="-214667" r="-500556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593" t="-214667" r="-233704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9419" t="-214667" r="-266860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147" t="-214667" r="-438" b="-5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45542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7" t="-314667" r="-720667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889" t="-314667" r="-500556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593" t="-314667" r="-233704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9419" t="-314667" r="-266860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147" t="-314667" r="-438" b="-4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7" t="-509836" r="-720667" b="-4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889" t="-509836" r="-500556" b="-4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593" t="-509836" r="-233704" b="-4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9419" t="-509836" r="-266860" b="-4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147" t="-509836" r="-438" b="-4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9438081"/>
                      </a:ext>
                    </a:extLst>
                  </a:tr>
                  <a:tr h="53244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7" t="-422727" r="-720667" b="-2056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889" t="-422727" r="-500556" b="-2056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593" t="-422727" r="-233704" b="-2056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9419" t="-422727" r="-266860" b="-2056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147" t="-422727" r="-438" b="-2056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94852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12ED398-7E07-485A-914F-A39145C7B602}"/>
              </a:ext>
            </a:extLst>
          </p:cNvPr>
          <p:cNvSpPr txBox="1"/>
          <p:nvPr/>
        </p:nvSpPr>
        <p:spPr>
          <a:xfrm>
            <a:off x="2708277" y="1882515"/>
            <a:ext cx="293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Distribuzione </a:t>
            </a:r>
          </a:p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di frequenza: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0DA432AA-F2E6-46E1-B16C-320BF407E5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5973565"/>
                  </p:ext>
                </p:extLst>
              </p:nvPr>
            </p:nvGraphicFramePr>
            <p:xfrm>
              <a:off x="487927" y="4956488"/>
              <a:ext cx="5200650" cy="163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3695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932076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989490">
                      <a:extLst>
                        <a:ext uri="{9D8B030D-6E8A-4147-A177-3AD203B41FA5}">
                          <a16:colId xmlns:a16="http://schemas.microsoft.com/office/drawing/2014/main" val="1898855705"/>
                        </a:ext>
                      </a:extLst>
                    </a:gridCol>
                    <a:gridCol w="997502">
                      <a:extLst>
                        <a:ext uri="{9D8B030D-6E8A-4147-A177-3AD203B41FA5}">
                          <a16:colId xmlns:a16="http://schemas.microsoft.com/office/drawing/2014/main" val="116534519"/>
                        </a:ext>
                      </a:extLst>
                    </a:gridCol>
                    <a:gridCol w="1457887">
                      <a:extLst>
                        <a:ext uri="{9D8B030D-6E8A-4147-A177-3AD203B41FA5}">
                          <a16:colId xmlns:a16="http://schemas.microsoft.com/office/drawing/2014/main" val="1174913837"/>
                        </a:ext>
                      </a:extLst>
                    </a:gridCol>
                  </a:tblGrid>
                  <a:tr h="597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Modalità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assoluta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cumulata</a:t>
                          </a:r>
                        </a:p>
                        <a:p>
                          <a:pPr algn="ctr"/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relativa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relativa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baseline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it-IT" sz="1200" b="0" i="1" baseline="0" smtClean="0">
                                    <a:latin typeface="Cambria Math" panose="02040503050406030204" pitchFamily="18" charset="0"/>
                                  </a:rPr>
                                  <m:t>𝑎𝑠𝑠𝑎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0.133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=0.133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baseline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sz="1200" b="0" i="1" baseline="0" smtClean="0">
                                    <a:latin typeface="Cambria Math" panose="02040503050406030204" pitchFamily="18" charset="0"/>
                                  </a:rPr>
                                  <m:t>𝑒𝑑𝑖𝑎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=0.667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baseline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it-IT" sz="1200" b="0" i="1" baseline="0" smtClean="0">
                                    <a:latin typeface="Cambria Math" panose="02040503050406030204" pitchFamily="18" charset="0"/>
                                  </a:rPr>
                                  <m:t>𝑙𝑡𝑎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12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0DA432AA-F2E6-46E1-B16C-320BF407E5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5973565"/>
                  </p:ext>
                </p:extLst>
              </p:nvPr>
            </p:nvGraphicFramePr>
            <p:xfrm>
              <a:off x="487927" y="4956488"/>
              <a:ext cx="5200650" cy="163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3695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932076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989490">
                      <a:extLst>
                        <a:ext uri="{9D8B030D-6E8A-4147-A177-3AD203B41FA5}">
                          <a16:colId xmlns:a16="http://schemas.microsoft.com/office/drawing/2014/main" val="1898855705"/>
                        </a:ext>
                      </a:extLst>
                    </a:gridCol>
                    <a:gridCol w="997502">
                      <a:extLst>
                        <a:ext uri="{9D8B030D-6E8A-4147-A177-3AD203B41FA5}">
                          <a16:colId xmlns:a16="http://schemas.microsoft.com/office/drawing/2014/main" val="116534519"/>
                        </a:ext>
                      </a:extLst>
                    </a:gridCol>
                    <a:gridCol w="1457887">
                      <a:extLst>
                        <a:ext uri="{9D8B030D-6E8A-4147-A177-3AD203B41FA5}">
                          <a16:colId xmlns:a16="http://schemas.microsoft.com/office/drawing/2014/main" val="117491383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Modalità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assoluta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cumulata</a:t>
                          </a:r>
                        </a:p>
                        <a:p>
                          <a:pPr algn="ctr"/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relativa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relativa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81" t="-192727" r="-534074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0.133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159" t="-192727" r="-837" b="-2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81" t="-298148" r="-534074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159" t="-298148" r="-837" b="-1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81" t="-390909" r="-534074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159" t="-390909" r="-837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6F098AE-B1C3-4E70-A5E1-1D7D35FEC766}"/>
              </a:ext>
            </a:extLst>
          </p:cNvPr>
          <p:cNvSpPr txBox="1"/>
          <p:nvPr/>
        </p:nvSpPr>
        <p:spPr>
          <a:xfrm>
            <a:off x="5722373" y="5499456"/>
            <a:ext cx="2745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Distribuzione di frequenze </a:t>
            </a:r>
          </a:p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per l’esercizio</a:t>
            </a:r>
          </a:p>
        </p:txBody>
      </p:sp>
    </p:spTree>
    <p:extLst>
      <p:ext uri="{BB962C8B-B14F-4D97-AF65-F5344CB8AC3E}">
        <p14:creationId xmlns:p14="http://schemas.microsoft.com/office/powerpoint/2010/main" val="268957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3ED085-8EB5-49BC-9F7F-9E17FBDF1246}"/>
              </a:ext>
            </a:extLst>
          </p:cNvPr>
          <p:cNvSpPr txBox="1">
            <a:spLocks/>
          </p:cNvSpPr>
          <p:nvPr/>
        </p:nvSpPr>
        <p:spPr>
          <a:xfrm>
            <a:off x="373627" y="68735"/>
            <a:ext cx="11367416" cy="1283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Domanda 3:</a:t>
            </a:r>
          </a:p>
          <a:p>
            <a:pPr marL="0" indent="0" algn="just"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 base alle risposte date ad un test di matematica, 15 studenti sono stati classificati in tre categorie in base alla loro abilità: bassa, media e alta. La </a:t>
            </a:r>
            <a:r>
              <a:rPr lang="it-IT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frequenza relativa cumulata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 ciascuna categoria è rispettivamente 0.133, 0.667 e 1. </a:t>
            </a:r>
          </a:p>
          <a:p>
            <a:pPr marL="0" indent="0" algn="just">
              <a:buNone/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 studenti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ci sono in ogni categoria?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C254F46-1452-4E10-8D82-33DE55861A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8367597"/>
                  </p:ext>
                </p:extLst>
              </p:nvPr>
            </p:nvGraphicFramePr>
            <p:xfrm>
              <a:off x="373627" y="1521438"/>
              <a:ext cx="6036698" cy="2327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4546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871070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1310393">
                      <a:extLst>
                        <a:ext uri="{9D8B030D-6E8A-4147-A177-3AD203B41FA5}">
                          <a16:colId xmlns:a16="http://schemas.microsoft.com/office/drawing/2014/main" val="116534519"/>
                        </a:ext>
                      </a:extLst>
                    </a:gridCol>
                    <a:gridCol w="882786">
                      <a:extLst>
                        <a:ext uri="{9D8B030D-6E8A-4147-A177-3AD203B41FA5}">
                          <a16:colId xmlns:a16="http://schemas.microsoft.com/office/drawing/2014/main" val="1174913837"/>
                        </a:ext>
                      </a:extLst>
                    </a:gridCol>
                    <a:gridCol w="2247903">
                      <a:extLst>
                        <a:ext uri="{9D8B030D-6E8A-4147-A177-3AD203B41FA5}">
                          <a16:colId xmlns:a16="http://schemas.microsoft.com/office/drawing/2014/main" val="2881244300"/>
                        </a:ext>
                      </a:extLst>
                    </a:gridCol>
                  </a:tblGrid>
                  <a:tr h="3884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Modalità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assoluta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relativa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relativa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435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it-IT" sz="110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1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1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oMath>
                          </a14:m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   o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435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it-IT" sz="110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100" b="0" i="1" baseline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1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1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oMath>
                          </a14:m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   o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435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it-IT" sz="110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it-IT" sz="1100" b="0" i="1" baseline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100" b="0" i="1" baseline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sz="1100" b="0" i="0" baseline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1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1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oMath>
                          </a14:m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    o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  <a:tr h="2358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99438081"/>
                      </a:ext>
                    </a:extLst>
                  </a:tr>
                  <a:tr h="5096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1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baseline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baseline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it-IT" sz="1100" b="0" i="1" baseline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it-IT" sz="11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it-IT" sz="1100" b="0" i="1" baseline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it-IT" sz="11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1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it-IT" sz="11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1100" b="0" i="1" baseline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11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1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t-IT" sz="11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1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1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1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   o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1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it-IT" sz="11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it-IT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it-IT" sz="11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1100" b="0" i="1" baseline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it-IT" sz="1100" b="0" i="1" baseline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1100" b="0" i="1" baseline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100" b="0" i="1" baseline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it-IT" sz="1100" b="0" i="1" baseline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it-IT" sz="1100" b="0" i="1" baseline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it-IT" sz="11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69485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C254F46-1452-4E10-8D82-33DE55861A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8367597"/>
                  </p:ext>
                </p:extLst>
              </p:nvPr>
            </p:nvGraphicFramePr>
            <p:xfrm>
              <a:off x="373627" y="1521438"/>
              <a:ext cx="6036698" cy="2327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4546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871070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1310393">
                      <a:extLst>
                        <a:ext uri="{9D8B030D-6E8A-4147-A177-3AD203B41FA5}">
                          <a16:colId xmlns:a16="http://schemas.microsoft.com/office/drawing/2014/main" val="116534519"/>
                        </a:ext>
                      </a:extLst>
                    </a:gridCol>
                    <a:gridCol w="882786">
                      <a:extLst>
                        <a:ext uri="{9D8B030D-6E8A-4147-A177-3AD203B41FA5}">
                          <a16:colId xmlns:a16="http://schemas.microsoft.com/office/drawing/2014/main" val="1174913837"/>
                        </a:ext>
                      </a:extLst>
                    </a:gridCol>
                    <a:gridCol w="2247903">
                      <a:extLst>
                        <a:ext uri="{9D8B030D-6E8A-4147-A177-3AD203B41FA5}">
                          <a16:colId xmlns:a16="http://schemas.microsoft.com/office/drawing/2014/main" val="2881244300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Modalità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assoluta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relativa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aseline="0" dirty="0">
                              <a:latin typeface="Arial" panose="020B0604020202020204" pitchFamily="34" charset="0"/>
                            </a:rPr>
                            <a:t>Frequenza relativa cumulata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7744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0" t="-114516" r="-734454" b="-6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916" t="-114516" r="-511189" b="-6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326" t="-114516" r="-240000" b="-6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655" t="-114516" r="-255862" b="-6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835" t="-114516" r="-542" b="-6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7744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0" t="-214516" r="-734454" b="-5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916" t="-214516" r="-511189" b="-5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326" t="-214516" r="-240000" b="-5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655" t="-214516" r="-255862" b="-5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835" t="-214516" r="-542" b="-5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7744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0" t="-309524" r="-734454" b="-4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916" t="-309524" r="-511189" b="-4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326" t="-309524" r="-240000" b="-4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655" t="-309524" r="-255862" b="-4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835" t="-309524" r="-542" b="-40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0" t="-614286" r="-734454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916" t="-614286" r="-511189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326" t="-614286" r="-240000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655" t="-614286" r="-255862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835" t="-614286" r="-542" b="-51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9438081"/>
                      </a:ext>
                    </a:extLst>
                  </a:tr>
                  <a:tr h="50966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0" t="-357143" r="-734454" b="-1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916" t="-357143" r="-511189" b="-1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326" t="-357143" r="-240000" b="-1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655" t="-357143" r="-255862" b="-1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835" t="-357143" r="-542" b="-155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94852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0DA432AA-F2E6-46E1-B16C-320BF407E5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1767191"/>
                  </p:ext>
                </p:extLst>
              </p:nvPr>
            </p:nvGraphicFramePr>
            <p:xfrm>
              <a:off x="791651" y="4801958"/>
              <a:ext cx="5200650" cy="163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3695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932076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989490">
                      <a:extLst>
                        <a:ext uri="{9D8B030D-6E8A-4147-A177-3AD203B41FA5}">
                          <a16:colId xmlns:a16="http://schemas.microsoft.com/office/drawing/2014/main" val="1898855705"/>
                        </a:ext>
                      </a:extLst>
                    </a:gridCol>
                    <a:gridCol w="997502">
                      <a:extLst>
                        <a:ext uri="{9D8B030D-6E8A-4147-A177-3AD203B41FA5}">
                          <a16:colId xmlns:a16="http://schemas.microsoft.com/office/drawing/2014/main" val="116534519"/>
                        </a:ext>
                      </a:extLst>
                    </a:gridCol>
                    <a:gridCol w="1457887">
                      <a:extLst>
                        <a:ext uri="{9D8B030D-6E8A-4147-A177-3AD203B41FA5}">
                          <a16:colId xmlns:a16="http://schemas.microsoft.com/office/drawing/2014/main" val="1174913837"/>
                        </a:ext>
                      </a:extLst>
                    </a:gridCol>
                  </a:tblGrid>
                  <a:tr h="597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Modalità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assoluta </a:t>
                          </a:r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cumulata</a:t>
                          </a:r>
                        </a:p>
                        <a:p>
                          <a:pPr algn="ctr"/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relativa</a:t>
                          </a:r>
                        </a:p>
                        <a:p>
                          <a:pPr algn="ctr"/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Frequenza relativa cumulata</a:t>
                          </a:r>
                        </a:p>
                        <a:p>
                          <a:pPr algn="ctr"/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)</a:t>
                          </a:r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baseline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it-IT" sz="1200" b="0" i="1" baseline="0" smtClean="0">
                                    <a:latin typeface="Cambria Math" panose="02040503050406030204" pitchFamily="18" charset="0"/>
                                  </a:rPr>
                                  <m:t>𝑎𝑠𝑠𝑎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0.133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𝑏𝑎𝑠𝑠𝑎</m:t>
                                    </m:r>
                                  </m:sub>
                                </m:s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=0.133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baseline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sz="1200" b="0" i="1" baseline="0" smtClean="0">
                                    <a:latin typeface="Cambria Math" panose="02040503050406030204" pitchFamily="18" charset="0"/>
                                  </a:rPr>
                                  <m:t>𝑒𝑑𝑖𝑎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𝑚𝑒𝑑𝑖𝑎</m:t>
                                    </m:r>
                                  </m:sub>
                                </m:s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=0.667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baseline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it-IT" sz="1200" b="0" i="1" baseline="0" smtClean="0">
                                    <a:latin typeface="Cambria Math" panose="02040503050406030204" pitchFamily="18" charset="0"/>
                                  </a:rPr>
                                  <m:t>𝑙𝑡𝑎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0.333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𝑎𝑙𝑡𝑎</m:t>
                                    </m:r>
                                  </m:sub>
                                </m:s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12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it-IT" sz="1200" baseline="0" dirty="0"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0DA432AA-F2E6-46E1-B16C-320BF407E5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1767191"/>
                  </p:ext>
                </p:extLst>
              </p:nvPr>
            </p:nvGraphicFramePr>
            <p:xfrm>
              <a:off x="791651" y="4801958"/>
              <a:ext cx="5200650" cy="163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3695">
                      <a:extLst>
                        <a:ext uri="{9D8B030D-6E8A-4147-A177-3AD203B41FA5}">
                          <a16:colId xmlns:a16="http://schemas.microsoft.com/office/drawing/2014/main" val="3062021644"/>
                        </a:ext>
                      </a:extLst>
                    </a:gridCol>
                    <a:gridCol w="932076">
                      <a:extLst>
                        <a:ext uri="{9D8B030D-6E8A-4147-A177-3AD203B41FA5}">
                          <a16:colId xmlns:a16="http://schemas.microsoft.com/office/drawing/2014/main" val="3940215681"/>
                        </a:ext>
                      </a:extLst>
                    </a:gridCol>
                    <a:gridCol w="989490">
                      <a:extLst>
                        <a:ext uri="{9D8B030D-6E8A-4147-A177-3AD203B41FA5}">
                          <a16:colId xmlns:a16="http://schemas.microsoft.com/office/drawing/2014/main" val="1898855705"/>
                        </a:ext>
                      </a:extLst>
                    </a:gridCol>
                    <a:gridCol w="997502">
                      <a:extLst>
                        <a:ext uri="{9D8B030D-6E8A-4147-A177-3AD203B41FA5}">
                          <a16:colId xmlns:a16="http://schemas.microsoft.com/office/drawing/2014/main" val="116534519"/>
                        </a:ext>
                      </a:extLst>
                    </a:gridCol>
                    <a:gridCol w="1457887">
                      <a:extLst>
                        <a:ext uri="{9D8B030D-6E8A-4147-A177-3AD203B41FA5}">
                          <a16:colId xmlns:a16="http://schemas.microsoft.com/office/drawing/2014/main" val="117491383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1" t="-952" r="-534815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889" t="-952" r="-371895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7301" t="-952" r="-249080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5610" t="-952" r="-147561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741" t="-952" r="-1255" b="-15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88182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1" t="-192727" r="-534815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0.133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741" t="-192727" r="-1255" b="-2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65245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1" t="-298148" r="-534815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741" t="-298148" r="-1255" b="-1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7362051"/>
                      </a:ext>
                    </a:extLst>
                  </a:tr>
                  <a:tr h="331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1" t="-390909" r="-534815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aseline="0" dirty="0">
                              <a:latin typeface="Arial" panose="020B0604020202020204" pitchFamily="34" charset="0"/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0.333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741" t="-390909" r="-1255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54787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67A17D-3DE2-40FC-9335-C6150B16B3B0}"/>
                  </a:ext>
                </a:extLst>
              </p:cNvPr>
              <p:cNvSpPr txBox="1"/>
              <p:nvPr/>
            </p:nvSpPr>
            <p:spPr>
              <a:xfrm>
                <a:off x="6543671" y="1509351"/>
                <a:ext cx="5416447" cy="5640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Per passare dalla frequenza relativa cumulata a quella assoluta, come richiesto nell’esercizio, è necessario:</a:t>
                </a:r>
              </a:p>
              <a:p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1. </a:t>
                </a:r>
                <a:r>
                  <a:rPr lang="it-IT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Ottenere la frequenza relativa</a:t>
                </a:r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: sottrarre dalla frequenza relativa cumulata corrispondente alla modalità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la frequenza relativa cumulata corrispondente alla modalità precedente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(formula inversa usando le </a:t>
                </a:r>
                <a:r>
                  <a:rPr lang="it-IT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frequenze relative</a:t>
                </a:r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Esempio: </a:t>
                </a:r>
              </a:p>
              <a:p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6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it-IT" sz="1400" dirty="0">
                    <a:solidFill>
                      <a:srgbClr val="0070C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it-IT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it-IT" sz="1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Esempio esercizio: </a:t>
                </a:r>
              </a:p>
              <a:p>
                <a:endParaRPr lang="it-IT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𝑎𝑙𝑡𝑎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𝑎𝑙𝑡𝑎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𝑚𝑒𝑑𝑖𝑎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=1−0.667=0.333</m:t>
                      </m:r>
                    </m:oMath>
                  </m:oMathPara>
                </a14:m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it-IT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Moltiplicare</a:t>
                </a:r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la frequenza relativa </a:t>
                </a:r>
                <a:r>
                  <a:rPr lang="it-IT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per il totale delle unità</a:t>
                </a:r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it-IT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Esempio esercizio: </a:t>
                </a:r>
              </a:p>
              <a:p>
                <a:endParaRPr lang="it-I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𝑎𝑙𝑡𝑎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it-IT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𝑎𝑙𝑡𝑎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15×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0.333=5</m:t>
                      </m:r>
                    </m:oMath>
                  </m:oMathPara>
                </a14:m>
                <a:endParaRPr lang="it-I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67A17D-3DE2-40FC-9335-C6150B16B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671" y="1509351"/>
                <a:ext cx="5416447" cy="5640006"/>
              </a:xfrm>
              <a:prstGeom prst="rect">
                <a:avLst/>
              </a:prstGeom>
              <a:blipFill>
                <a:blip r:embed="rId4"/>
                <a:stretch>
                  <a:fillRect l="-562" t="-216" r="-2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7D963738-AD50-4E95-AD61-9CA6C2DB8B3E}"/>
              </a:ext>
            </a:extLst>
          </p:cNvPr>
          <p:cNvSpPr/>
          <p:nvPr/>
        </p:nvSpPr>
        <p:spPr>
          <a:xfrm rot="16200000">
            <a:off x="9294200" y="3235165"/>
            <a:ext cx="290151" cy="723900"/>
          </a:xfrm>
          <a:prstGeom prst="leftBrace">
            <a:avLst>
              <a:gd name="adj1" fmla="val 8333"/>
              <a:gd name="adj2" fmla="val 5131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FB9C8E-3E2F-4F54-8118-C5301F1AED44}"/>
              </a:ext>
            </a:extLst>
          </p:cNvPr>
          <p:cNvSpPr/>
          <p:nvPr/>
        </p:nvSpPr>
        <p:spPr>
          <a:xfrm>
            <a:off x="9344026" y="3770766"/>
            <a:ext cx="285750" cy="29015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D78F2D-5063-43E4-84C6-A404C0940069}"/>
              </a:ext>
            </a:extLst>
          </p:cNvPr>
          <p:cNvSpPr/>
          <p:nvPr/>
        </p:nvSpPr>
        <p:spPr>
          <a:xfrm>
            <a:off x="10301283" y="3695409"/>
            <a:ext cx="426470" cy="37503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CACBBC-28C1-4494-9FEA-0A0348D8C9C9}"/>
              </a:ext>
            </a:extLst>
          </p:cNvPr>
          <p:cNvSpPr/>
          <p:nvPr/>
        </p:nvSpPr>
        <p:spPr>
          <a:xfrm>
            <a:off x="10701330" y="3695409"/>
            <a:ext cx="426470" cy="37503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4A8008B-524A-4054-9C51-D3809383EE8C}"/>
              </a:ext>
            </a:extLst>
          </p:cNvPr>
          <p:cNvSpPr/>
          <p:nvPr/>
        </p:nvSpPr>
        <p:spPr>
          <a:xfrm>
            <a:off x="9705973" y="3742191"/>
            <a:ext cx="285750" cy="29015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41717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_2SEEDS">
      <a:dk1>
        <a:srgbClr val="000000"/>
      </a:dk1>
      <a:lt1>
        <a:srgbClr val="FFFFFF"/>
      </a:lt1>
      <a:dk2>
        <a:srgbClr val="3B2134"/>
      </a:dk2>
      <a:lt2>
        <a:srgbClr val="E4E2E8"/>
      </a:lt2>
      <a:accent1>
        <a:srgbClr val="97A772"/>
      </a:accent1>
      <a:accent2>
        <a:srgbClr val="A6A27E"/>
      </a:accent2>
      <a:accent3>
        <a:srgbClr val="8CA980"/>
      </a:accent3>
      <a:accent4>
        <a:srgbClr val="AB7FBA"/>
      </a:accent4>
      <a:accent5>
        <a:srgbClr val="C390BA"/>
      </a:accent5>
      <a:accent6>
        <a:srgbClr val="BA7F97"/>
      </a:accent6>
      <a:hlink>
        <a:srgbClr val="7E69A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3415</Words>
  <Application>Microsoft Office PowerPoint</Application>
  <PresentationFormat>Widescreen</PresentationFormat>
  <Paragraphs>579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Avenir Next LT Pro</vt:lpstr>
      <vt:lpstr>Calibri</vt:lpstr>
      <vt:lpstr>Cambria Math</vt:lpstr>
      <vt:lpstr>Helvetica Neue</vt:lpstr>
      <vt:lpstr>AccentBoxVTI</vt:lpstr>
      <vt:lpstr>Statistica psicometrica</vt:lpstr>
      <vt:lpstr>Distribuzioni di frequenza</vt:lpstr>
      <vt:lpstr>PowerPoint Presentation</vt:lpstr>
      <vt:lpstr>Distribuzioni di frequenza</vt:lpstr>
      <vt:lpstr>PowerPoint Presentation</vt:lpstr>
      <vt:lpstr>Distribuzioni di frequenza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Misure di tendenza centrale</vt:lpstr>
      <vt:lpstr>PowerPoint Presentation</vt:lpstr>
      <vt:lpstr>PowerPoint Presentation</vt:lpstr>
      <vt:lpstr>PowerPoint Presentation</vt:lpstr>
      <vt:lpstr>Misure di tendenza centrale</vt:lpstr>
      <vt:lpstr>PowerPoint Presentation</vt:lpstr>
      <vt:lpstr>PowerPoint Presentation</vt:lpstr>
      <vt:lpstr>PowerPoint Presentation</vt:lpstr>
      <vt:lpstr>Misure di variabilità</vt:lpstr>
      <vt:lpstr>PowerPoint Presentation</vt:lpstr>
      <vt:lpstr>Misure di variabilità</vt:lpstr>
      <vt:lpstr>PowerPoint Presentation</vt:lpstr>
      <vt:lpstr>Indici di forma: asimmetria e curtosi</vt:lpstr>
      <vt:lpstr>Le distribuzioni possono essere descritte mediante i seguenti indici:  - Tendenza centrale - Variabilità - Forma (asimmetria e curtosi) </vt:lpstr>
      <vt:lpstr>Simmetria vs Asimmetria</vt:lpstr>
      <vt:lpstr>Misure di asimmetria</vt:lpstr>
      <vt:lpstr>Misure di asimmetria</vt:lpstr>
      <vt:lpstr>Misure di asimmetria</vt:lpstr>
      <vt:lpstr>Le distribuzioni possono essere descritte mediante i seguenti indici:  - Tendenza centrale - Variabilità - Forma (asimmetria e curtosi) </vt:lpstr>
      <vt:lpstr>Una misura di curtosi</vt:lpstr>
      <vt:lpstr>Misure di forma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 psicometrica</dc:title>
  <dc:creator>ROSA FABBRICATORE</dc:creator>
  <cp:lastModifiedBy>ROSA FABBRICATORE</cp:lastModifiedBy>
  <cp:revision>37</cp:revision>
  <dcterms:created xsi:type="dcterms:W3CDTF">2022-04-05T08:39:12Z</dcterms:created>
  <dcterms:modified xsi:type="dcterms:W3CDTF">2022-04-06T10:14:26Z</dcterms:modified>
</cp:coreProperties>
</file>